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90" r:id="rId2"/>
    <p:sldId id="372" r:id="rId3"/>
    <p:sldId id="373" r:id="rId4"/>
    <p:sldId id="302" r:id="rId5"/>
    <p:sldId id="374" r:id="rId6"/>
    <p:sldId id="385" r:id="rId7"/>
    <p:sldId id="381" r:id="rId8"/>
    <p:sldId id="386" r:id="rId9"/>
    <p:sldId id="388" r:id="rId10"/>
    <p:sldId id="392" r:id="rId11"/>
    <p:sldId id="387" r:id="rId12"/>
    <p:sldId id="391" r:id="rId13"/>
    <p:sldId id="375" r:id="rId14"/>
    <p:sldId id="382" r:id="rId15"/>
    <p:sldId id="380" r:id="rId16"/>
    <p:sldId id="376" r:id="rId17"/>
    <p:sldId id="377" r:id="rId18"/>
    <p:sldId id="378" r:id="rId19"/>
    <p:sldId id="383" r:id="rId20"/>
    <p:sldId id="389" r:id="rId21"/>
    <p:sldId id="379" r:id="rId22"/>
    <p:sldId id="369" r:id="rId2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FF01"/>
    <a:srgbClr val="FF9966"/>
    <a:srgbClr val="45C327"/>
    <a:srgbClr val="009999"/>
    <a:srgbClr val="008080"/>
    <a:srgbClr val="FF781D"/>
    <a:srgbClr val="003399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3634" autoAdjust="0"/>
  </p:normalViewPr>
  <p:slideViewPr>
    <p:cSldViewPr>
      <p:cViewPr varScale="1">
        <p:scale>
          <a:sx n="90" d="100"/>
          <a:sy n="90" d="100"/>
        </p:scale>
        <p:origin x="155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t" anchorCtr="0" compatLnSpc="1">
            <a:prstTxWarp prst="textNoShape">
              <a:avLst/>
            </a:prstTxWarp>
          </a:bodyPr>
          <a:lstStyle>
            <a:lvl1pPr defTabSz="974690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t" anchorCtr="0" compatLnSpc="1">
            <a:prstTxWarp prst="textNoShape">
              <a:avLst/>
            </a:prstTxWarp>
          </a:bodyPr>
          <a:lstStyle>
            <a:lvl1pPr algn="r" defTabSz="974690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b" anchorCtr="0" compatLnSpc="1">
            <a:prstTxWarp prst="textNoShape">
              <a:avLst/>
            </a:prstTxWarp>
          </a:bodyPr>
          <a:lstStyle>
            <a:lvl1pPr defTabSz="974690" eaLnBrk="0" hangingPunct="0">
              <a:defRPr sz="1200"/>
            </a:lvl1pPr>
          </a:lstStyle>
          <a:p>
            <a:pPr>
              <a:defRPr/>
            </a:pPr>
            <a:r>
              <a:rPr lang="pt-BR"/>
              <a:t>teste</a:t>
            </a:r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3438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b" anchorCtr="0" compatLnSpc="1">
            <a:prstTxWarp prst="textNoShape">
              <a:avLst/>
            </a:prstTxWarp>
          </a:bodyPr>
          <a:lstStyle>
            <a:lvl1pPr algn="r" defTabSz="974690" eaLnBrk="0" hangingPunct="0">
              <a:defRPr sz="1200"/>
            </a:lvl1pPr>
          </a:lstStyle>
          <a:p>
            <a:pPr>
              <a:defRPr/>
            </a:pPr>
            <a:fld id="{1E616E5F-6ADF-4D23-8B14-0A4A150A16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859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86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t" anchorCtr="0" compatLnSpc="1">
            <a:prstTxWarp prst="textNoShape">
              <a:avLst/>
            </a:prstTxWarp>
          </a:bodyPr>
          <a:lstStyle>
            <a:lvl1pPr defTabSz="974690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t" anchorCtr="0" compatLnSpc="1">
            <a:prstTxWarp prst="textNoShape">
              <a:avLst/>
            </a:prstTxWarp>
          </a:bodyPr>
          <a:lstStyle>
            <a:lvl1pPr algn="r" defTabSz="974690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b" anchorCtr="0" compatLnSpc="1">
            <a:prstTxWarp prst="textNoShape">
              <a:avLst/>
            </a:prstTxWarp>
          </a:bodyPr>
          <a:lstStyle>
            <a:lvl1pPr defTabSz="974690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3438"/>
            <a:ext cx="30797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7" tIns="48713" rIns="97427" bIns="48713" numCol="1" anchor="b" anchorCtr="0" compatLnSpc="1">
            <a:prstTxWarp prst="textNoShape">
              <a:avLst/>
            </a:prstTxWarp>
          </a:bodyPr>
          <a:lstStyle>
            <a:lvl1pPr algn="r" defTabSz="974690" eaLnBrk="0" hangingPunct="0">
              <a:defRPr sz="1200"/>
            </a:lvl1pPr>
          </a:lstStyle>
          <a:p>
            <a:pPr>
              <a:defRPr/>
            </a:pPr>
            <a:fld id="{2E26F5A6-9067-44D5-AFCA-FB0F43EF45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305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706562"/>
          </a:xfrm>
        </p:spPr>
        <p:txBody>
          <a:bodyPr anchor="b"/>
          <a:lstStyle>
            <a:lvl1pPr>
              <a:lnSpc>
                <a:spcPct val="80000"/>
              </a:lnSpc>
              <a:defRPr sz="5400">
                <a:solidFill>
                  <a:srgbClr val="FF781D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2286000"/>
            <a:ext cx="45720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pt-BR"/>
              <a:t>Clique para editar o estilo do subtítulo mestre</a:t>
            </a:r>
          </a:p>
          <a:p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0B5FB-AD8D-41AC-8F26-45C8E8E71E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05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D8D0D-5190-4087-9136-7D02769DFC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65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96150" y="304800"/>
            <a:ext cx="1619250" cy="57150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8400" y="304800"/>
            <a:ext cx="4705350" cy="57150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8B360-A149-464C-885E-26876F0BCD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44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73562-2219-4C51-8B3A-15C6001DE8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79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20915-B53B-41EC-A1D8-AE27B57563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5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14600" y="2057400"/>
            <a:ext cx="31242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91200" y="2057400"/>
            <a:ext cx="31242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4DC5F-DEB5-491A-A779-805876677E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99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508EC-4511-455F-B497-35DF9997D5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58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3CDA0-99C0-4AB3-83C4-2C9207C1E2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91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48057-245B-4DD5-BA15-1D78EF94F2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60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789D6-37C4-49F4-AAA8-2566B42682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14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97DA3-16FF-4E46-BF27-FB125D45FD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26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304800"/>
            <a:ext cx="6477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4600" y="2057400"/>
            <a:ext cx="6400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4234767-68D3-4D12-A5F7-9C17FDF7FB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rgbClr val="FF99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zzilli.com.br/pages/artigos/limitesjud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C8BBA9-9E68-FF0F-CD15-82DA0EE17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52400"/>
            <a:ext cx="8807896" cy="6660976"/>
          </a:xfrm>
        </p:spPr>
        <p:txBody>
          <a:bodyPr/>
          <a:lstStyle/>
          <a:p>
            <a:pPr marL="0" indent="0" algn="ctr">
              <a:buNone/>
            </a:pPr>
            <a:r>
              <a:rPr lang="pt-BR" sz="3200" b="1" dirty="0">
                <a:solidFill>
                  <a:srgbClr val="FFC000"/>
                </a:solidFill>
              </a:rPr>
              <a:t>XLIX Seminário Jurídico das Teses </a:t>
            </a:r>
            <a:br>
              <a:rPr lang="pt-BR" sz="3200" b="1" dirty="0">
                <a:solidFill>
                  <a:srgbClr val="FFC000"/>
                </a:solidFill>
              </a:rPr>
            </a:br>
            <a:r>
              <a:rPr lang="pt-BR" sz="3200" b="1" dirty="0">
                <a:solidFill>
                  <a:srgbClr val="FFC000"/>
                </a:solidFill>
              </a:rPr>
              <a:t>e Encontro dos Membros do MPSP</a:t>
            </a:r>
            <a:br>
              <a:rPr lang="pt-BR" sz="2000" b="1" dirty="0">
                <a:solidFill>
                  <a:srgbClr val="FFC000"/>
                </a:solidFill>
              </a:rPr>
            </a:br>
            <a:br>
              <a:rPr lang="pt-BR" sz="2000" b="1" dirty="0">
                <a:solidFill>
                  <a:srgbClr val="FFC000"/>
                </a:solidFill>
              </a:rPr>
            </a:br>
            <a:br>
              <a:rPr lang="pt-BR" sz="1800" dirty="0">
                <a:solidFill>
                  <a:srgbClr val="FFC000"/>
                </a:solidFill>
              </a:rPr>
            </a:br>
            <a:br>
              <a:rPr lang="pt-BR" sz="1800" dirty="0">
                <a:solidFill>
                  <a:srgbClr val="FFC000"/>
                </a:solidFill>
              </a:rPr>
            </a:br>
            <a:br>
              <a:rPr lang="pt-BR" sz="1600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pt-BR" sz="16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4400" b="1" dirty="0">
                <a:solidFill>
                  <a:schemeClr val="tx2">
                    <a:lumMod val="50000"/>
                  </a:schemeClr>
                </a:solidFill>
              </a:rPr>
              <a:t>O papel proativo </a:t>
            </a:r>
            <a:br>
              <a:rPr lang="pt-BR" sz="4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4400" b="1" dirty="0">
                <a:solidFill>
                  <a:schemeClr val="tx2">
                    <a:lumMod val="50000"/>
                  </a:schemeClr>
                </a:solidFill>
              </a:rPr>
              <a:t>do Poder Judiciário</a:t>
            </a:r>
            <a:br>
              <a:rPr lang="pt-BR" sz="2000" dirty="0"/>
            </a:br>
            <a:endParaRPr lang="pt-BR" sz="2000" dirty="0"/>
          </a:p>
          <a:p>
            <a:pPr marL="0" indent="0" algn="ctr">
              <a:buNone/>
            </a:pPr>
            <a:endParaRPr lang="pt-BR" sz="2000" dirty="0">
              <a:latin typeface="Courier New" panose="02070309020205020404" pitchFamily="49" charset="0"/>
            </a:endParaRPr>
          </a:p>
          <a:p>
            <a:pPr marL="0" indent="0" algn="ctr">
              <a:buNone/>
            </a:pPr>
            <a:endParaRPr lang="pt-BR" sz="2000" dirty="0">
              <a:latin typeface="Courier New" panose="02070309020205020404" pitchFamily="49" charset="0"/>
            </a:endParaRPr>
          </a:p>
          <a:p>
            <a:pPr marL="0" indent="0" algn="ctr">
              <a:buNone/>
            </a:pPr>
            <a:br>
              <a:rPr lang="pt-BR" sz="1600" dirty="0">
                <a:latin typeface="Courier New" panose="02070309020205020404" pitchFamily="49" charset="0"/>
              </a:rPr>
            </a:br>
            <a:br>
              <a:rPr lang="pt-BR" sz="2000" dirty="0"/>
            </a:b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Hugo Nigro Mazzilli</a:t>
            </a:r>
            <a:br>
              <a:rPr lang="pt-BR" sz="4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2400" u="sng" dirty="0">
                <a:solidFill>
                  <a:srgbClr val="FFFF00"/>
                </a:solidFill>
              </a:rPr>
              <a:t>www.mazzilli.com.br</a:t>
            </a:r>
            <a:r>
              <a:rPr lang="pt-BR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t-BR" sz="4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1600" dirty="0">
                <a:solidFill>
                  <a:schemeClr val="tx1">
                    <a:lumMod val="65000"/>
                  </a:schemeClr>
                </a:solidFill>
              </a:rPr>
              <a:t>(6 dezembro 2023)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8A44A59-F19F-D0FA-1A2B-654C468643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935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097E2-3B2D-620B-4459-7D75A8959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187" y="219150"/>
            <a:ext cx="7920880" cy="719980"/>
          </a:xfrm>
        </p:spPr>
        <p:txBody>
          <a:bodyPr/>
          <a:lstStyle/>
          <a:p>
            <a:r>
              <a:rPr lang="pt-BR" sz="4000" dirty="0"/>
              <a:t>Surgem agora as primeiras reações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422ADD-90EA-6880-F081-D0844B2BC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995883"/>
            <a:ext cx="8915400" cy="4663952"/>
          </a:xfrm>
        </p:spPr>
        <p:txBody>
          <a:bodyPr/>
          <a:lstStyle/>
          <a:p>
            <a:r>
              <a:rPr lang="pt-BR" sz="1800" dirty="0"/>
              <a:t>O jurista português José Joaquim Gomes Canotilho já vinha apontando que o STF brasileiro está avançando em assuntos do Legislativo e do Executivo, num “</a:t>
            </a:r>
            <a:r>
              <a:rPr lang="pt-BR" sz="1800" b="1" u="sng" dirty="0">
                <a:solidFill>
                  <a:srgbClr val="FFFF00"/>
                </a:solidFill>
              </a:rPr>
              <a:t>ativismo judicial exagerado que não é compreendido na Europa</a:t>
            </a:r>
            <a:r>
              <a:rPr lang="pt-BR" sz="1800" dirty="0"/>
              <a:t>”. </a:t>
            </a:r>
          </a:p>
          <a:p>
            <a:pPr lvl="1"/>
            <a:r>
              <a:rPr lang="pt-BR" sz="1600" dirty="0"/>
              <a:t>Como p. ex. nas </a:t>
            </a:r>
            <a:r>
              <a:rPr lang="pt-BR" sz="1600" b="1" u="sng" dirty="0"/>
              <a:t>súmulas vinculantes</a:t>
            </a:r>
            <a:r>
              <a:rPr lang="pt-BR" sz="1600" dirty="0"/>
              <a:t> etc. (entrevista a Valor, 2009) [aliás, criadas por Emenda Constitucional e não pelo Poder Constituinte originário]</a:t>
            </a:r>
          </a:p>
          <a:p>
            <a:pPr lvl="1"/>
            <a:endParaRPr lang="pt-BR" sz="1600" dirty="0"/>
          </a:p>
          <a:p>
            <a:r>
              <a:rPr lang="pt-BR" sz="1800" dirty="0"/>
              <a:t>Entre nós, agora é que começa a surgir tímida e contraditória reação da imprensa</a:t>
            </a:r>
          </a:p>
          <a:p>
            <a:pPr lvl="1"/>
            <a:r>
              <a:rPr lang="pt-BR" sz="1600" dirty="0"/>
              <a:t>Alguns jornais ainda elogiam; outros já pararam de elogiar… STF impôs responsabilidade dos jornais que publiquem entrevistas em que o entrevistado atribua crime a terceiros, se, “à época da divulgação, havia indícios concretos da falsidade da imputação” (e as entrevistas ao vivo? E a liberdade de imprensa?)</a:t>
            </a:r>
          </a:p>
          <a:p>
            <a:pPr lvl="1"/>
            <a:r>
              <a:rPr lang="pt-BR" sz="1600" dirty="0"/>
              <a:t>O Globo: </a:t>
            </a:r>
            <a:r>
              <a:rPr lang="pt-BR" sz="1600" dirty="0">
                <a:solidFill>
                  <a:srgbClr val="FFFF00"/>
                </a:solidFill>
              </a:rPr>
              <a:t>apoio</a:t>
            </a:r>
            <a:r>
              <a:rPr lang="pt-BR" sz="1600" dirty="0"/>
              <a:t> ao STF  (editorial de 1º-12-23)</a:t>
            </a:r>
          </a:p>
          <a:p>
            <a:pPr lvl="1"/>
            <a:r>
              <a:rPr lang="pt-BR" sz="1600" dirty="0"/>
              <a:t>FSP: “</a:t>
            </a:r>
            <a:r>
              <a:rPr lang="pt-BR" sz="1600" dirty="0">
                <a:solidFill>
                  <a:srgbClr val="FFFF00"/>
                </a:solidFill>
              </a:rPr>
              <a:t>capítulo sombrio</a:t>
            </a:r>
            <a:r>
              <a:rPr lang="pt-BR" sz="1600" dirty="0"/>
              <a:t>” (editorial de 1º-12-23)…</a:t>
            </a:r>
          </a:p>
          <a:p>
            <a:endParaRPr lang="pt-BR" sz="1800" dirty="0"/>
          </a:p>
          <a:p>
            <a:r>
              <a:rPr lang="pt-BR" sz="1800" dirty="0"/>
              <a:t>Agora o Congresso parece que começa a entender o problema e está a acordar… (x liminares </a:t>
            </a:r>
            <a:r>
              <a:rPr lang="pt-BR" sz="1800" dirty="0" err="1"/>
              <a:t>monocrát</a:t>
            </a:r>
            <a:r>
              <a:rPr lang="pt-BR" sz="1800" dirty="0"/>
              <a:t>.; limitação de mandatos, cassação de decisões do STF…)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2F2D6A-BB3D-20C5-F10F-0385323882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CCCBE3D-5171-024B-CE38-D7DE2AF81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0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F5C043-3CC1-54BE-47DE-7169A7622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210897"/>
            <a:ext cx="3600400" cy="648072"/>
          </a:xfrm>
        </p:spPr>
        <p:txBody>
          <a:bodyPr/>
          <a:lstStyle/>
          <a:p>
            <a:r>
              <a:rPr lang="pt-BR" dirty="0"/>
              <a:t>De fato…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AA335E-EDA0-B02D-D1AC-68DF80DE3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79748"/>
            <a:ext cx="8591872" cy="4898504"/>
          </a:xfrm>
        </p:spPr>
        <p:txBody>
          <a:bodyPr/>
          <a:lstStyle/>
          <a:p>
            <a:r>
              <a:rPr lang="pt-BR" sz="2000" dirty="0"/>
              <a:t>O STF está indo </a:t>
            </a:r>
            <a:r>
              <a:rPr lang="pt-BR" sz="2000" dirty="0">
                <a:solidFill>
                  <a:srgbClr val="FFFF00"/>
                </a:solidFill>
              </a:rPr>
              <a:t>muito além </a:t>
            </a:r>
            <a:r>
              <a:rPr lang="pt-BR" sz="2000" dirty="0"/>
              <a:t>do que meramente resolver casos omissos ou desprovidos de regulamentação… chega a </a:t>
            </a:r>
            <a:r>
              <a:rPr lang="pt-BR" sz="2000" u="sng" dirty="0">
                <a:solidFill>
                  <a:schemeClr val="tx1"/>
                </a:solidFill>
              </a:rPr>
              <a:t>legislar</a:t>
            </a:r>
            <a:r>
              <a:rPr lang="pt-BR" sz="2000" dirty="0"/>
              <a:t> autonomamente em relação à CF ou até a contrariar as leis vigentes, e chega a </a:t>
            </a:r>
            <a:r>
              <a:rPr lang="pt-BR" sz="2000" u="sng" dirty="0">
                <a:solidFill>
                  <a:schemeClr val="tx1"/>
                </a:solidFill>
              </a:rPr>
              <a:t>administrar</a:t>
            </a:r>
            <a:r>
              <a:rPr lang="pt-BR" sz="2000" dirty="0"/>
              <a:t> no lugar do administrador…</a:t>
            </a:r>
          </a:p>
          <a:p>
            <a:endParaRPr lang="pt-BR" sz="2000" dirty="0"/>
          </a:p>
          <a:p>
            <a:r>
              <a:rPr lang="pt-BR" sz="2000" dirty="0"/>
              <a:t>Afora “</a:t>
            </a:r>
            <a:r>
              <a:rPr lang="pt-BR" sz="2000" dirty="0">
                <a:solidFill>
                  <a:srgbClr val="FFFF00"/>
                </a:solidFill>
              </a:rPr>
              <a:t>manifestações de ministros na imprensa sobre casos sob julgamento ou que nem chegaram ainda ao STF; presença de ministros em eventos promovidos por partes com causas no tribunal; e acertos políticos e desacertos pessoais entre ministros transmitidos via TV Justiça ou embutidos em decisões monocráticas. A isso têm se somado decisões preocupantes, que desvalorizam direitos fundamentais, como provam os tantos processos e réus sob jurisdição exclusiva do Supremo, os inquéritos intermináveis e certas restrições à liberdade de expressão</a:t>
            </a:r>
            <a:r>
              <a:rPr lang="pt-BR" sz="2000" dirty="0"/>
              <a:t>.” (editorial do jornal </a:t>
            </a:r>
            <a:r>
              <a:rPr lang="pt-BR" sz="2000" i="1" dirty="0"/>
              <a:t>O Estado de S. Paulo, 19-11-23, A3</a:t>
            </a:r>
            <a:r>
              <a:rPr lang="pt-BR" sz="2000" dirty="0"/>
              <a:t>).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F8A26B0-0289-68B1-9914-3CDD7ECEA5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A170F99-513E-3623-ED1C-AE2134CBF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7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11F402-20C6-97AB-037C-D7E30E9E9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112" y="152400"/>
            <a:ext cx="6624736" cy="1059904"/>
          </a:xfrm>
        </p:spPr>
        <p:txBody>
          <a:bodyPr/>
          <a:lstStyle/>
          <a:p>
            <a:pPr algn="ctr"/>
            <a:r>
              <a:rPr lang="pt-BR" dirty="0"/>
              <a:t>Necessidade de limites…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0B92B1-B8E5-EA35-3F43-C6389B1B3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48" y="1144534"/>
            <a:ext cx="8879904" cy="4895056"/>
          </a:xfrm>
        </p:spPr>
        <p:txBody>
          <a:bodyPr/>
          <a:lstStyle/>
          <a:p>
            <a:r>
              <a:rPr lang="pt-BR" sz="1600" dirty="0"/>
              <a:t>Até um certo ponto, </a:t>
            </a:r>
            <a:r>
              <a:rPr lang="pt-BR" sz="1600" b="1" u="sng" dirty="0">
                <a:solidFill>
                  <a:schemeClr val="tx1"/>
                </a:solidFill>
              </a:rPr>
              <a:t>é admissível</a:t>
            </a:r>
            <a:r>
              <a:rPr lang="pt-BR" sz="1600" dirty="0">
                <a:solidFill>
                  <a:schemeClr val="tx1"/>
                </a:solidFill>
              </a:rPr>
              <a:t> </a:t>
            </a:r>
            <a:r>
              <a:rPr lang="pt-BR" sz="1600" dirty="0"/>
              <a:t>que o Poder Judiciário tenha um papel proativo em casos específicos.  </a:t>
            </a:r>
            <a:r>
              <a:rPr lang="pt-BR" sz="1600" b="1" u="sng" dirty="0">
                <a:solidFill>
                  <a:schemeClr val="tx1"/>
                </a:solidFill>
              </a:rPr>
              <a:t>Entretanto,</a:t>
            </a:r>
            <a:r>
              <a:rPr lang="pt-BR" sz="1600" dirty="0"/>
              <a:t> deve haver </a:t>
            </a:r>
            <a:r>
              <a:rPr lang="pt-BR" sz="1600" b="1" u="sng" dirty="0">
                <a:solidFill>
                  <a:schemeClr val="tx1"/>
                </a:solidFill>
              </a:rPr>
              <a:t>claros limites</a:t>
            </a:r>
            <a:r>
              <a:rPr lang="pt-BR" sz="1600" dirty="0"/>
              <a:t> para isso, caso contrário ocorre:</a:t>
            </a:r>
          </a:p>
          <a:p>
            <a:endParaRPr lang="pt-BR" sz="1600" dirty="0"/>
          </a:p>
          <a:p>
            <a:pPr lvl="1"/>
            <a:r>
              <a:rPr lang="pt-BR" sz="1400" dirty="0"/>
              <a:t>a) desbordamento do </a:t>
            </a:r>
            <a:r>
              <a:rPr lang="pt-BR" sz="1400" b="1" u="sng" dirty="0">
                <a:solidFill>
                  <a:srgbClr val="FFFF00"/>
                </a:solidFill>
              </a:rPr>
              <a:t>princípio da demanda</a:t>
            </a:r>
            <a:r>
              <a:rPr lang="pt-BR" sz="1400" dirty="0">
                <a:solidFill>
                  <a:schemeClr val="tx1"/>
                </a:solidFill>
              </a:rPr>
              <a:t> </a:t>
            </a:r>
            <a:r>
              <a:rPr lang="pt-BR" sz="1400" dirty="0"/>
              <a:t>: o Judiciário começa a agir verdadeiramente de ofício, passando por cima da iniciativa das partes e pondo a perder totalmente sua imparcialidade;</a:t>
            </a:r>
          </a:p>
          <a:p>
            <a:pPr lvl="1"/>
            <a:endParaRPr lang="pt-BR" sz="1400" dirty="0"/>
          </a:p>
          <a:p>
            <a:pPr lvl="1"/>
            <a:r>
              <a:rPr lang="pt-BR" sz="1400" dirty="0"/>
              <a:t>b) dispensa-se a existência de lei e </a:t>
            </a:r>
            <a:r>
              <a:rPr lang="pt-BR" sz="1400" b="1" u="sng" dirty="0">
                <a:solidFill>
                  <a:srgbClr val="FFFF00"/>
                </a:solidFill>
              </a:rPr>
              <a:t>cria-se nova lei</a:t>
            </a:r>
            <a:r>
              <a:rPr lang="pt-BR" sz="1400" dirty="0"/>
              <a:t>, ou simplesmente se </a:t>
            </a:r>
            <a:r>
              <a:rPr lang="pt-BR" sz="1400" b="1" u="sng" dirty="0">
                <a:solidFill>
                  <a:srgbClr val="FFFF00"/>
                </a:solidFill>
              </a:rPr>
              <a:t>contraria diretamente a lei vigente</a:t>
            </a:r>
            <a:r>
              <a:rPr lang="pt-BR" sz="1400" b="1" dirty="0"/>
              <a:t> (súmula das algemas, marco temporal, aborto, uso de maconha etc.…)</a:t>
            </a:r>
            <a:endParaRPr lang="pt-BR" sz="1400" dirty="0"/>
          </a:p>
          <a:p>
            <a:pPr lvl="1"/>
            <a:endParaRPr lang="pt-BR" sz="1400" dirty="0"/>
          </a:p>
          <a:p>
            <a:pPr lvl="1"/>
            <a:r>
              <a:rPr lang="pt-BR" sz="1400" dirty="0"/>
              <a:t>c) fazem-se </a:t>
            </a:r>
            <a:r>
              <a:rPr lang="pt-BR" sz="1400" b="1" u="sng" dirty="0">
                <a:solidFill>
                  <a:srgbClr val="FFFF00"/>
                </a:solidFill>
              </a:rPr>
              <a:t>investigações diretas</a:t>
            </a:r>
            <a:r>
              <a:rPr lang="pt-BR" sz="1400" dirty="0"/>
              <a:t> pelo Judiciário; prisões e julgamento de pessoas </a:t>
            </a:r>
            <a:r>
              <a:rPr lang="pt-BR" sz="1400" b="1" u="sng" dirty="0">
                <a:solidFill>
                  <a:srgbClr val="FFFF00"/>
                </a:solidFill>
              </a:rPr>
              <a:t>fora da competência</a:t>
            </a:r>
            <a:r>
              <a:rPr lang="pt-BR" sz="1400" dirty="0"/>
              <a:t> constitucional do STF; </a:t>
            </a:r>
            <a:r>
              <a:rPr lang="pt-BR" sz="1400" b="1" u="sng" dirty="0">
                <a:solidFill>
                  <a:srgbClr val="FFFF00"/>
                </a:solidFill>
              </a:rPr>
              <a:t>colaboração premiada</a:t>
            </a:r>
            <a:r>
              <a:rPr lang="pt-BR" sz="1400" dirty="0"/>
              <a:t> colhida não pelo titular privativo da APP; medidas cautelares </a:t>
            </a:r>
            <a:r>
              <a:rPr lang="pt-BR" sz="1400" b="1" u="sng" dirty="0">
                <a:solidFill>
                  <a:srgbClr val="FFFF00"/>
                </a:solidFill>
              </a:rPr>
              <a:t>de ofício</a:t>
            </a:r>
            <a:r>
              <a:rPr lang="pt-BR" sz="1400" dirty="0"/>
              <a:t> ou apenas </a:t>
            </a:r>
            <a:r>
              <a:rPr lang="pt-BR" sz="1400" b="1" u="sng" dirty="0">
                <a:solidFill>
                  <a:srgbClr val="FFFF00"/>
                </a:solidFill>
              </a:rPr>
              <a:t>propostas pela polícia</a:t>
            </a:r>
            <a:r>
              <a:rPr lang="pt-BR" sz="1400" dirty="0"/>
              <a:t>, que não é parte processual nem fala em nome do Estado em juízo etc.;</a:t>
            </a:r>
          </a:p>
          <a:p>
            <a:pPr lvl="1"/>
            <a:endParaRPr lang="pt-BR" sz="1400" dirty="0"/>
          </a:p>
          <a:p>
            <a:pPr lvl="1"/>
            <a:r>
              <a:rPr lang="pt-BR" sz="1400" dirty="0"/>
              <a:t>d) desbordamento do conceito de “</a:t>
            </a:r>
            <a:r>
              <a:rPr lang="pt-BR" sz="1400" b="1" u="sng" dirty="0">
                <a:solidFill>
                  <a:srgbClr val="FFFF00"/>
                </a:solidFill>
              </a:rPr>
              <a:t>conexão</a:t>
            </a:r>
            <a:r>
              <a:rPr lang="pt-BR" sz="1400" dirty="0"/>
              <a:t>” [Regimento Interno STF: “Art. 43. Ocorrendo infração à lei penal </a:t>
            </a:r>
            <a:r>
              <a:rPr lang="pt-BR" sz="1400" dirty="0">
                <a:solidFill>
                  <a:srgbClr val="FFC000"/>
                </a:solidFill>
              </a:rPr>
              <a:t>na </a:t>
            </a:r>
            <a:r>
              <a:rPr lang="pt-BR" sz="1400" b="1" u="sng" dirty="0">
                <a:solidFill>
                  <a:srgbClr val="FFC000"/>
                </a:solidFill>
              </a:rPr>
              <a:t>sede ou dependência</a:t>
            </a:r>
            <a:r>
              <a:rPr lang="pt-BR" sz="1400" dirty="0">
                <a:solidFill>
                  <a:srgbClr val="FFC000"/>
                </a:solidFill>
              </a:rPr>
              <a:t> do Tribunal, o </a:t>
            </a:r>
            <a:r>
              <a:rPr lang="pt-BR" sz="1400" b="1" dirty="0">
                <a:solidFill>
                  <a:srgbClr val="FFC000"/>
                </a:solidFill>
              </a:rPr>
              <a:t>Presidente instaurará inquérito, </a:t>
            </a:r>
            <a:r>
              <a:rPr lang="pt-BR" sz="1400" b="1" u="sng" dirty="0">
                <a:solidFill>
                  <a:srgbClr val="FFC000"/>
                </a:solidFill>
              </a:rPr>
              <a:t>se envolver autoridade ou pessoa sujeita à sua jurisdição</a:t>
            </a:r>
            <a:r>
              <a:rPr lang="pt-BR" sz="1400" dirty="0"/>
              <a:t>, ou delegará esta atribuição a outro Ministro”]. </a:t>
            </a:r>
          </a:p>
          <a:p>
            <a:pPr lvl="2"/>
            <a:r>
              <a:rPr lang="pt-BR" sz="1200" dirty="0"/>
              <a:t>Convém lembrar que o conceito excessivamente abrangente de conexão também foi utilizado na Lava-jato…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14FF55-CFA0-A69D-314A-4FBA83F8AA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23A19BD-391B-DB61-EA30-2BC57BB44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53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EF7D9-D0DC-0483-5A29-0415439EF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26512"/>
            <a:ext cx="7920880" cy="1430280"/>
          </a:xfrm>
        </p:spPr>
        <p:txBody>
          <a:bodyPr/>
          <a:lstStyle/>
          <a:p>
            <a:pPr algn="ctr"/>
            <a:r>
              <a:rPr lang="pt-BR" sz="3200" dirty="0"/>
              <a:t>A atividade proativa sob limites é válida:</a:t>
            </a:r>
            <a:br>
              <a:rPr lang="pt-BR" sz="3200" dirty="0"/>
            </a:br>
            <a:br>
              <a:rPr lang="pt-BR" sz="3200" dirty="0"/>
            </a:br>
            <a:r>
              <a:rPr lang="pt-BR" sz="3200" dirty="0"/>
              <a:t>o controle de políticas públicas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B8BFDA-4129-D7A3-580D-45ED6EE24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00808"/>
            <a:ext cx="8663880" cy="3878382"/>
          </a:xfrm>
        </p:spPr>
        <p:txBody>
          <a:bodyPr/>
          <a:lstStyle/>
          <a:p>
            <a:pPr marL="0" marR="0" indent="45720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Especialmente no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pt-BR" sz="1800" i="1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litígios estruturais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nos </a:t>
            </a:r>
            <a:r>
              <a:rPr lang="pt-BR" sz="1800" i="1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litígios estratégicos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45720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sz="1600" i="1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objetivo dos </a:t>
            </a:r>
            <a:r>
              <a:rPr lang="pt-BR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processos estruturais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i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obter uma reforma estrutural num ente ou instituição para restabelecer um direito fundamental e implantar ou corrigir uma política pública, como nos litígios decorrentes de grandes danos ecológicos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(p. ex., o rompimento da barragem de Brumadinho, em MG). </a:t>
            </a:r>
          </a:p>
          <a:p>
            <a:pPr marL="400050" lvl="1" indent="45720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sz="1600" i="1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objetivo dos </a:t>
            </a:r>
            <a:r>
              <a:rPr lang="pt-BR" sz="1600" b="1" u="sng" dirty="0">
                <a:latin typeface="Arial" panose="020B0604020202020204" pitchFamily="34" charset="0"/>
                <a:cs typeface="Times New Roman" panose="02020603050405020304" pitchFamily="18" charset="0"/>
              </a:rPr>
              <a:t>litígios estratégicos</a:t>
            </a:r>
            <a:r>
              <a:rPr lang="pt-BR" sz="1600" dirty="0">
                <a:latin typeface="Arial" panose="020B0604020202020204" pitchFamily="34" charset="0"/>
                <a:cs typeface="Times New Roman" panose="02020603050405020304" pitchFamily="18" charset="0"/>
              </a:rPr>
              <a:t> (ou casos paradigmáticos) </a:t>
            </a:r>
            <a:r>
              <a:rPr lang="pt-BR" sz="1600" i="1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consiste em escolher hipóteses especiais para submeter ao Judiciário, em casos que geram impacto social </a:t>
            </a:r>
            <a:r>
              <a:rPr lang="pt-BR" sz="1600" dirty="0">
                <a:latin typeface="Arial" panose="020B0604020202020204" pitchFamily="34" charset="0"/>
                <a:cs typeface="Times New Roman" panose="02020603050405020304" pitchFamily="18" charset="0"/>
              </a:rPr>
              <a:t>(p. ex., acessibilidade de um cadeirante ao metrô).</a:t>
            </a:r>
          </a:p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pt-BR" sz="1800" dirty="0">
              <a:effectLst/>
              <a:latin typeface="GarmdITC Bk BT" panose="02020702060506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4A4D66-D9D5-B417-074B-4693F8D320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CA4D4EE-FCD4-34B3-E406-57B12D0CE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13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D0348-DCCA-9749-F67F-083FF6E5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07" y="188640"/>
            <a:ext cx="6624736" cy="803176"/>
          </a:xfrm>
        </p:spPr>
        <p:txBody>
          <a:bodyPr/>
          <a:lstStyle/>
          <a:p>
            <a:r>
              <a:rPr lang="pt-BR" sz="4000" dirty="0"/>
              <a:t>São casos complexos…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E02276-FECF-62EC-3671-9B6841AEF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068" y="1268760"/>
            <a:ext cx="8519864" cy="4248472"/>
          </a:xfrm>
        </p:spPr>
        <p:txBody>
          <a:bodyPr/>
          <a:lstStyle/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 ex., uma ação ambiental: mudar um “lixão” de local, construir um hospital, reconstituir o meio ambiente lesado pelo </a:t>
            </a:r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rompimento de uma barragem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marR="0" indent="45720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</a:pPr>
            <a:endParaRPr lang="pt-BR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lphaLcParenR"/>
            </a:pP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Antes de mais nada, os reparos ambientais de enorme vulto e extrema complexidade </a:t>
            </a:r>
            <a:r>
              <a:rPr lang="pt-BR" sz="16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desafiam as regras do processo civil tradicional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(como fazer o pedido se ainda não se sabem todas as responsabilidades e o dano ainda não se estabilizou? Como executar o </a:t>
            </a:r>
            <a:r>
              <a:rPr lang="pt-BR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decisum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são necessárias perícias durante a própria execução?…)</a:t>
            </a:r>
          </a:p>
          <a:p>
            <a:pPr marR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lphaLcParenR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 disso, 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poderia o Judiciário impor ao Estado providências </a:t>
            </a:r>
            <a:r>
              <a:rPr lang="pt-BR" sz="16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fora das políticas públicas</a:t>
            </a:r>
            <a:r>
              <a:rPr lang="pt-BR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vigor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ou, mais ainda, </a:t>
            </a:r>
            <a:r>
              <a:rPr lang="pt-BR" sz="16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fora dos próprios limites orçamentários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lphaLcParenR"/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 o juiz se imiscuir nessas questões? Investido para </a:t>
            </a:r>
            <a:r>
              <a:rPr lang="pt-BR" sz="18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aplicar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Constituição e as leis, </a:t>
            </a:r>
            <a:r>
              <a:rPr lang="pt-BR" sz="18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juiz tem legitimidade para criar ou alterar, do jeito que bem queira, as políticas públicas do País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D6260D-4569-D2D4-D3A6-1DA0B69BD7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78E1B0A-58E1-3794-39E8-3A8FA0659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7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621C5-90D0-F668-69F0-79F1D3FA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44" y="153643"/>
            <a:ext cx="7776864" cy="1242020"/>
          </a:xfrm>
        </p:spPr>
        <p:txBody>
          <a:bodyPr/>
          <a:lstStyle/>
          <a:p>
            <a:r>
              <a:rPr lang="pt-BR" sz="2800" u="sng" dirty="0"/>
              <a:t>Dentro de certa medida</a:t>
            </a:r>
            <a:r>
              <a:rPr lang="pt-BR" sz="2800" dirty="0"/>
              <a:t>, o Judiciário </a:t>
            </a:r>
            <a:r>
              <a:rPr lang="pt-BR" sz="2800" u="sng" dirty="0"/>
              <a:t>pode</a:t>
            </a:r>
            <a:r>
              <a:rPr lang="pt-BR" sz="2800" dirty="0"/>
              <a:t> mesmo </a:t>
            </a:r>
            <a:br>
              <a:rPr lang="pt-BR" sz="2800" dirty="0"/>
            </a:br>
            <a:br>
              <a:rPr lang="pt-BR" sz="2800" dirty="0"/>
            </a:br>
            <a:r>
              <a:rPr lang="pt-BR" sz="2800" dirty="0"/>
              <a:t>decidir esses litígios, </a:t>
            </a:r>
            <a:r>
              <a:rPr lang="pt-BR" sz="2800" u="sng" dirty="0">
                <a:solidFill>
                  <a:srgbClr val="FFFF00"/>
                </a:solidFill>
              </a:rPr>
              <a:t>mas num papel proativo limitado</a:t>
            </a:r>
            <a:endParaRPr lang="pt-BR" sz="3200" u="sng" dirty="0">
              <a:solidFill>
                <a:srgbClr val="FFFF0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2DFA60-B92D-D4AF-59E5-DDE39013E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084"/>
            <a:ext cx="7943800" cy="2100064"/>
          </a:xfrm>
        </p:spPr>
        <p:txBody>
          <a:bodyPr/>
          <a:lstStyle/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 chamados </a:t>
            </a:r>
            <a:r>
              <a:rPr lang="pt-BR" sz="1800" b="1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litígios estruturais</a:t>
            </a:r>
            <a:r>
              <a:rPr lang="pt-BR" dirty="0">
                <a:latin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</a:rPr>
              <a:t>ou os </a:t>
            </a:r>
            <a:r>
              <a:rPr lang="pt-BR" sz="1800" b="1" i="1" u="sng" dirty="0">
                <a:latin typeface="Arial" panose="020B0604020202020204" pitchFamily="34" charset="0"/>
              </a:rPr>
              <a:t>litígios estratégicos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latin typeface="Arial" panose="020B0604020202020204" pitchFamily="34" charset="0"/>
              </a:rPr>
              <a:t>p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odem e devem, sim, ser ajuizados</a:t>
            </a:r>
          </a:p>
          <a:p>
            <a:endParaRPr lang="pt-BR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 desde que neles se encontrem </a:t>
            </a:r>
            <a:r>
              <a:rPr lang="pt-BR" sz="1800" b="1" i="1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justos limites</a:t>
            </a:r>
            <a:r>
              <a:rPr lang="pt-BR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pt-BR" sz="18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pois não cabe ao Judiciário administrar no lugar do administrador nem legislar no lugar do legislador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endParaRPr lang="pt-BR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4D0245-3922-E4C4-5145-F5AFD544CA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42720B9-B34D-919A-2E69-53957BF05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90855F71-3471-143F-8F0E-9D8E9F04D9B7}"/>
              </a:ext>
            </a:extLst>
          </p:cNvPr>
          <p:cNvSpPr/>
          <p:nvPr/>
        </p:nvSpPr>
        <p:spPr>
          <a:xfrm>
            <a:off x="179512" y="4437112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CFDB0B-0B48-B9FF-6E1C-6611014BF58E}"/>
              </a:ext>
            </a:extLst>
          </p:cNvPr>
          <p:cNvSpPr txBox="1"/>
          <p:nvPr/>
        </p:nvSpPr>
        <p:spPr>
          <a:xfrm>
            <a:off x="1333714" y="4104581"/>
            <a:ext cx="7128792" cy="1384995"/>
          </a:xfrm>
          <a:prstGeom prst="rect">
            <a:avLst/>
          </a:prstGeom>
          <a:noFill/>
          <a:ln w="412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Identificando-se </a:t>
            </a:r>
            <a:r>
              <a:rPr lang="pt-BR" sz="1800" b="1" i="1" u="sng" dirty="0">
                <a:solidFill>
                  <a:srgbClr val="FFFF00"/>
                </a:solidFill>
                <a:latin typeface="Arial" panose="020B0604020202020204" pitchFamily="34" charset="0"/>
              </a:rPr>
              <a:t>omissão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</a:t>
            </a:r>
            <a:r>
              <a:rPr lang="pt-BR" sz="1800" b="1" i="1" u="sng" dirty="0">
                <a:solidFill>
                  <a:srgbClr val="FFFF00"/>
                </a:solidFill>
                <a:latin typeface="Arial" panose="020B0604020202020204" pitchFamily="34" charset="0"/>
              </a:rPr>
              <a:t>desvio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 ente público em </a:t>
            </a:r>
            <a:r>
              <a:rPr lang="pt-BR" sz="1800" b="1" i="1" u="sng" dirty="0">
                <a:solidFill>
                  <a:srgbClr val="FFFF00"/>
                </a:solidFill>
                <a:latin typeface="Arial" panose="020B0604020202020204" pitchFamily="34" charset="0"/>
              </a:rPr>
              <a:t>tema</a:t>
            </a:r>
            <a:r>
              <a:rPr lang="pt-BR" sz="18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b="1" i="1" u="sng" dirty="0">
                <a:solidFill>
                  <a:srgbClr val="FFFF00"/>
                </a:solidFill>
                <a:latin typeface="Arial" panose="020B0604020202020204" pitchFamily="34" charset="0"/>
              </a:rPr>
              <a:t>de</a:t>
            </a:r>
            <a:r>
              <a:rPr lang="pt-BR" sz="18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b="1" i="1" u="sng" dirty="0">
                <a:solidFill>
                  <a:srgbClr val="FFFF00"/>
                </a:solidFill>
                <a:latin typeface="Arial" panose="020B0604020202020204" pitchFamily="34" charset="0"/>
              </a:rPr>
              <a:t>direitos fundamentais de caráter social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admite-se seja determinada a </a:t>
            </a:r>
            <a:r>
              <a:rPr lang="pt-BR" sz="1800" b="1" u="sng" dirty="0">
                <a:solidFill>
                  <a:schemeClr val="tx1"/>
                </a:solidFill>
                <a:latin typeface="Arial" panose="020B0604020202020204" pitchFamily="34" charset="0"/>
              </a:rPr>
              <a:t>correção ou a implantação de políticas públicas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pt-B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dirty="0">
              <a:latin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535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3A766-6D84-6836-38C4-DB6BDEC4B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92" y="129943"/>
            <a:ext cx="8087816" cy="671264"/>
          </a:xfrm>
        </p:spPr>
        <p:txBody>
          <a:bodyPr/>
          <a:lstStyle/>
          <a:p>
            <a:pPr algn="ctr"/>
            <a:r>
              <a:rPr lang="pt-BR" sz="3200" dirty="0"/>
              <a:t>Portanto… há </a:t>
            </a:r>
            <a:r>
              <a:rPr lang="pt-BR" sz="3200" u="sng" dirty="0"/>
              <a:t>requisitos</a:t>
            </a:r>
            <a:r>
              <a:rPr lang="pt-BR" sz="3200" dirty="0"/>
              <a:t> para o Judiciário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C2E488-3DD8-C55F-4328-2FBE7BBF2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1814"/>
            <a:ext cx="8807896" cy="4751040"/>
          </a:xfrm>
        </p:spPr>
        <p:txBody>
          <a:bodyPr/>
          <a:lstStyle/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pt-BR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política pública reclamada deve ter </a:t>
            </a:r>
            <a:r>
              <a:rPr lang="pt-BR" sz="1600" b="1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natureza constitucional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 440.028-STF); </a:t>
            </a:r>
          </a:p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pt-BR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necessária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correlação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 a política pública reclamada e os direitos fundamentais   (RE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440.028-STF); </a:t>
            </a:r>
          </a:p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deve-se provar a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omissão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a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prestação deficiente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pela Administração Pública, sem justificativa razoável (RE 440.028-STF);</a:t>
            </a:r>
          </a:p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 i="1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4) 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decisão judicial em vez de determinar medidas pontuais, deve apontar as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finalidades a serem alcançadas</a:t>
            </a:r>
            <a:r>
              <a:rPr lang="pt-BR" dirty="0"/>
              <a:t> 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determinar à Administração Pública que apresente um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plano ou os meios adequados para alcançar o resultado</a:t>
            </a:r>
            <a:r>
              <a:rPr lang="pt-BR" dirty="0"/>
              <a:t> 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(Tema 698, RE 684.612-STF)</a:t>
            </a:r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3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</a:rPr>
              <a:t>Além disso, deve ser obedecido um </a:t>
            </a:r>
            <a:r>
              <a:rPr lang="pt-BR" sz="1800" b="1" u="sng" dirty="0">
                <a:solidFill>
                  <a:srgbClr val="FFFF00"/>
                </a:solidFill>
                <a:latin typeface="Arial" panose="020B0604020202020204" pitchFamily="34" charset="0"/>
              </a:rPr>
              <a:t>pressuposto</a:t>
            </a:r>
            <a:r>
              <a:rPr lang="pt-BR" sz="1800" dirty="0">
                <a:latin typeface="Arial" panose="020B0604020202020204" pitchFamily="34" charset="0"/>
              </a:rPr>
              <a:t>:</a:t>
            </a:r>
          </a:p>
          <a:p>
            <a:endParaRPr lang="pt-BR" sz="1800" dirty="0">
              <a:latin typeface="Arial" panose="020B0604020202020204" pitchFamily="34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Embora se devam flexibilizar os rigores processuais nos litígios estruturais e valorizar soluções consensuais com a participação das comunidades lesadas, em primeiro lugar </a:t>
            </a:r>
            <a:r>
              <a:rPr lang="pt-BR" sz="1600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juiz tem de ater-se </a:t>
            </a:r>
            <a:r>
              <a:rPr lang="pt-BR" sz="1600" b="1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ao que foi pedido</a:t>
            </a:r>
            <a:r>
              <a:rPr lang="pt-BR" sz="16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pelas partes, não podendo decidir fora daí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(princípio dispositivo ou da demanda)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2000" dirty="0">
              <a:latin typeface="Arial" panose="020B060402020202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9CE89C4-EEE5-7328-073F-CA83ADEDB1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C60E99A-BB7D-C467-8A4F-A009D0CB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2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8C2E7-3C23-1E26-44FD-20A8EC28A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33602"/>
            <a:ext cx="8375848" cy="1039688"/>
          </a:xfrm>
        </p:spPr>
        <p:txBody>
          <a:bodyPr/>
          <a:lstStyle/>
          <a:p>
            <a:pPr algn="ctr"/>
            <a:r>
              <a:rPr lang="pt-BR" sz="4000" dirty="0"/>
              <a:t>E deve mesmo haver limites </a:t>
            </a:r>
            <a:br>
              <a:rPr lang="pt-BR" sz="4000" dirty="0"/>
            </a:br>
            <a:r>
              <a:rPr lang="pt-BR" sz="4000" dirty="0"/>
              <a:t>ao Judiciário…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FCADD6-A68B-DA6B-BB15-2947BCBC0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273290"/>
            <a:ext cx="8807896" cy="4311420"/>
          </a:xfrm>
        </p:spPr>
        <p:txBody>
          <a:bodyPr/>
          <a:lstStyle/>
          <a:p>
            <a:r>
              <a:rPr lang="pt-BR" sz="1800" dirty="0"/>
              <a:t>Dos Poderes de Estado, é o </a:t>
            </a:r>
            <a:r>
              <a:rPr lang="pt-BR" sz="1800" u="sng" dirty="0">
                <a:solidFill>
                  <a:srgbClr val="FFFF00"/>
                </a:solidFill>
              </a:rPr>
              <a:t>menos democrático</a:t>
            </a:r>
            <a:r>
              <a:rPr lang="pt-BR" sz="1800" dirty="0"/>
              <a:t>…</a:t>
            </a:r>
          </a:p>
          <a:p>
            <a:pPr lvl="1"/>
            <a:r>
              <a:rPr lang="pt-BR" sz="1800" dirty="0"/>
              <a:t>A investidura dos juízes não é representativa do titular da soberania (mandato):</a:t>
            </a:r>
          </a:p>
          <a:p>
            <a:pPr lvl="2"/>
            <a:r>
              <a:rPr lang="pt-BR" sz="1600" dirty="0"/>
              <a:t>entram por concurso ou nomeação política direta sem concurso…</a:t>
            </a:r>
          </a:p>
          <a:p>
            <a:pPr lvl="2"/>
            <a:r>
              <a:rPr lang="pt-BR" sz="1600" dirty="0"/>
              <a:t>Por isso, têm de ser aplicadores da CF e das leis, e não criadores da lei nem administradores</a:t>
            </a:r>
          </a:p>
          <a:p>
            <a:endParaRPr lang="pt-BR" sz="1800" dirty="0"/>
          </a:p>
          <a:p>
            <a:r>
              <a:rPr lang="pt-BR" sz="1800" dirty="0"/>
              <a:t>Inexiste </a:t>
            </a:r>
            <a:r>
              <a:rPr lang="pt-BR" sz="1800" dirty="0">
                <a:solidFill>
                  <a:srgbClr val="FFFF00"/>
                </a:solidFill>
              </a:rPr>
              <a:t>controle </a:t>
            </a:r>
            <a:r>
              <a:rPr lang="pt-BR" sz="1800" u="sng" dirty="0">
                <a:solidFill>
                  <a:srgbClr val="FFFF00"/>
                </a:solidFill>
              </a:rPr>
              <a:t>externo</a:t>
            </a:r>
            <a:r>
              <a:rPr lang="pt-BR" sz="1800" dirty="0">
                <a:solidFill>
                  <a:srgbClr val="FFFF00"/>
                </a:solidFill>
              </a:rPr>
              <a:t> </a:t>
            </a:r>
            <a:r>
              <a:rPr lang="pt-BR" sz="1800" dirty="0"/>
              <a:t>em seus atos da atividade-fim</a:t>
            </a:r>
          </a:p>
          <a:p>
            <a:pPr lvl="1"/>
            <a:r>
              <a:rPr lang="pt-BR" sz="1800" dirty="0"/>
              <a:t>CNJ – só para os atos da atividade-meio</a:t>
            </a:r>
          </a:p>
          <a:p>
            <a:pPr lvl="1"/>
            <a:endParaRPr lang="pt-BR" sz="1800" dirty="0"/>
          </a:p>
          <a:p>
            <a:r>
              <a:rPr lang="pt-BR" sz="1800" dirty="0"/>
              <a:t>Enquanto os membros do PE e do PL podem ser trocados de 4 em 4 anos pelo titular da soberania, no PJ o controle dos seus atos e dos seus membros… depende… </a:t>
            </a:r>
            <a:r>
              <a:rPr lang="pt-BR" sz="1800" u="sng" dirty="0">
                <a:solidFill>
                  <a:srgbClr val="FFFF00"/>
                </a:solidFill>
              </a:rPr>
              <a:t>deles mesmos…</a:t>
            </a:r>
          </a:p>
          <a:p>
            <a:pPr lvl="1"/>
            <a:r>
              <a:rPr lang="pt-BR" sz="1800" i="1" dirty="0"/>
              <a:t>Impeachment</a:t>
            </a:r>
            <a:r>
              <a:rPr lang="pt-BR" sz="1800" dirty="0"/>
              <a:t> no PJ é mais teoria que prática</a:t>
            </a:r>
            <a:endParaRPr lang="pt-BR" sz="24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CB23345-3043-204F-AEF5-80C5A5F59F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A994709-44DA-E942-8D3F-44AD3989F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71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C9D3D-4F3B-2EED-23CB-03B73802B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9442"/>
            <a:ext cx="7488832" cy="1600200"/>
          </a:xfrm>
        </p:spPr>
        <p:txBody>
          <a:bodyPr/>
          <a:lstStyle/>
          <a:p>
            <a:r>
              <a:rPr lang="pt-BR" sz="3600" dirty="0"/>
              <a:t>Quando excessivo, o papel “proativo” </a:t>
            </a:r>
            <a:br>
              <a:rPr lang="pt-BR" sz="3600" dirty="0"/>
            </a:br>
            <a:br>
              <a:rPr lang="pt-BR" sz="3600" dirty="0"/>
            </a:br>
            <a:r>
              <a:rPr lang="pt-BR" sz="3600" dirty="0"/>
              <a:t>do PJ gera liberdades inaceitáveis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E57763-58E0-D0BD-745E-7C9E120A4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496944" cy="4034408"/>
          </a:xfrm>
        </p:spPr>
        <p:txBody>
          <a:bodyPr/>
          <a:lstStyle/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STF “toma o freio nos dentes”: </a:t>
            </a: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</a:t>
            </a:r>
            <a:r>
              <a:rPr lang="pt-BR" sz="1400" b="1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inquérito das </a:t>
            </a:r>
            <a:r>
              <a:rPr lang="pt-BR" sz="1400" b="1" i="1" u="sng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fake </a:t>
            </a:r>
            <a:r>
              <a:rPr lang="pt-BR" sz="1400" b="1" i="1" u="sng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news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corre há anos, de ofício e sob sigilo (Inq. 4.781/19);</a:t>
            </a: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Investiga diretamente, processando e mandando prender mesmo pessoas não sujeitas a foro constitucional por prerrogativa de função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, numa interpretação excessiva de </a:t>
            </a:r>
            <a:r>
              <a:rPr lang="pt-BR" sz="1400" b="1" u="sng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conexidade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…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Já admitiu acordos de </a:t>
            </a:r>
            <a:r>
              <a:rPr lang="pt-BR" sz="1400" b="1" u="sng" dirty="0">
                <a:solidFill>
                  <a:srgbClr val="FFFF00"/>
                </a:solidFill>
                <a:latin typeface="Arial" panose="020B0604020202020204" pitchFamily="34" charset="0"/>
              </a:rPr>
              <a:t>colaboração premiada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tomados por órgãos outros que não o titular privativo da ação penal pública (ADIn 5.508 em 2019), voltou atrás (RG ARE 1.175.650-PA em 2023), mas voltou a admitir acordo tomado só pela polícia federal (caso Mauro Cid – decisão monocr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ática de 2023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); </a:t>
            </a: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Cassou decisão de </a:t>
            </a:r>
            <a:r>
              <a:rPr lang="pt-BR" sz="1400" b="1" u="sng" dirty="0">
                <a:solidFill>
                  <a:srgbClr val="FFFF00"/>
                </a:solidFill>
                <a:latin typeface="Arial" panose="020B0604020202020204" pitchFamily="34" charset="0"/>
              </a:rPr>
              <a:t>indulto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que a Constituição pôs na competência exclusiva do chefe do Executivo (caso Bolsonaro – Daniel Silveira); </a:t>
            </a: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Fora dos casos autorizados pela Constituição, </a:t>
            </a:r>
            <a:r>
              <a:rPr lang="pt-BR" sz="1400" b="1" u="sng" dirty="0">
                <a:solidFill>
                  <a:srgbClr val="FFFF00"/>
                </a:solidFill>
                <a:latin typeface="Arial" panose="020B0604020202020204" pitchFamily="34" charset="0"/>
              </a:rPr>
              <a:t>cria normas abstratas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que são verdadeiras leis materiais: ex.: súmula sobre algemas; decisão de conflitos de atribuição no MP pelo PGR e CNMP; “repristinação” do velho art. 28 do CPP; r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ecriação sem lei da contribuição sindical para o trabalhador mesmo não sindicalizado, desde que não se </a:t>
            </a:r>
            <a:r>
              <a:rPr lang="pt-BR" sz="14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oponha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 a ela [ARE 1.018.459]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E tantos outros casos (consumo de maconha, aborto…)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Viola-se a separação de Poderes, descura-se a investidura democrática, olvida-se a imparcialidade dos magistrados e a segurança do sistema…</a:t>
            </a:r>
            <a:endParaRPr lang="pt-BR" dirty="0">
              <a:latin typeface="Arial" panose="020B060402020202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FCDCF1-C678-4719-14A2-2BA56EC72B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E0C0CFE-A29A-F7D1-A4A3-5CBF2F667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30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595DC-D297-2250-B672-0AF000F1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16632"/>
            <a:ext cx="8303840" cy="1140296"/>
          </a:xfrm>
        </p:spPr>
        <p:txBody>
          <a:bodyPr/>
          <a:lstStyle/>
          <a:p>
            <a:r>
              <a:rPr lang="pt-BR" sz="4000" dirty="0"/>
              <a:t>Esse papel proativo é um fato…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AF71B7-3E73-BCAE-981D-743A0ED36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99" y="1170584"/>
            <a:ext cx="8447856" cy="4418656"/>
          </a:xfrm>
        </p:spPr>
        <p:txBody>
          <a:bodyPr/>
          <a:lstStyle/>
          <a:p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não basta dizer que tanto o processo estrutural como o papel proativo do Judiciário são um </a:t>
            </a:r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fato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uma </a:t>
            </a:r>
            <a:r>
              <a:rPr lang="pt-BR" sz="16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realidade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a qual temos de conviver e com isso tacitamente aceitar que o Judiciário faça o que bem queira, impondo ou alterando políticas públicas a seu talante. </a:t>
            </a:r>
          </a:p>
          <a:p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se trata apenas de </a:t>
            </a:r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questão acadêmica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discutir a separação e o equilíbrio de Poderes. 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questão forense do dia a dia: 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basta ver as </a:t>
            </a:r>
            <a:r>
              <a:rPr lang="pt-BR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sucessivas decisões judiciais que invadem o campo da discricionariedade administrativa 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e aqui, por óbvio, não estou falando das legítimas decisões que cassam atos administrativos ilegais. </a:t>
            </a:r>
          </a:p>
          <a:p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Estou falando, sim, do </a:t>
            </a:r>
            <a:r>
              <a:rPr lang="pt-BR" sz="1600" b="1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 em substituir o juízo de conveniência do legislador e do administrador pelo do juiz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em matérias que a Constituição e as leis deram discricionariedade ao parlamentar e ao administrador. Estes foram eleitos diretamente pelo titular da soberania precisamente para tomar essas decisões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só estes podem ser trocados de 4 em 4 anos pelo titular da soberania, não os juízes…</a:t>
            </a:r>
          </a:p>
          <a:p>
            <a:pPr lvl="1"/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vez julgar casos concretos, o STF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está legislando (</a:t>
            </a:r>
            <a:r>
              <a:rPr lang="pt-BR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súm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algemas; </a:t>
            </a:r>
            <a:r>
              <a:rPr lang="pt-BR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</a:t>
            </a: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imprensa por publicar acusações feitas em entrevistas; maconha, aborto etc.)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597E49-0439-DDE7-A5B4-94D57AAE74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91074C6-B7C0-9BC3-0C51-47ABF88E0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65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934200" y="63246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8085A64-BD85-45C4-AB7B-5377B58CAB7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28707" name="Rectangle 2"/>
          <p:cNvSpPr>
            <a:spLocks noChangeArrowheads="1"/>
          </p:cNvSpPr>
          <p:nvPr/>
        </p:nvSpPr>
        <p:spPr bwMode="auto">
          <a:xfrm>
            <a:off x="323528" y="764704"/>
            <a:ext cx="813593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endParaRPr kumimoji="0" lang="pt-BR" b="1" i="1" dirty="0">
              <a:solidFill>
                <a:srgbClr val="2EF80C"/>
              </a:solidFill>
              <a:latin typeface="Arial" charset="0"/>
            </a:endParaRPr>
          </a:p>
          <a:p>
            <a:pPr marL="457200" indent="-457200"/>
            <a:r>
              <a:rPr kumimoji="0" lang="pt-BR" b="1" i="1" dirty="0">
                <a:latin typeface="Arial" charset="0"/>
              </a:rPr>
              <a:t>Este material:</a:t>
            </a:r>
          </a:p>
          <a:p>
            <a:pPr marL="457200" indent="-457200"/>
            <a:endParaRPr kumimoji="0" lang="pt-BR" b="1" i="1" dirty="0">
              <a:latin typeface="Arial" charset="0"/>
            </a:endParaRPr>
          </a:p>
          <a:p>
            <a:pPr marL="457200" indent="-457200"/>
            <a:r>
              <a:rPr kumimoji="0" lang="pt-BR" sz="4800" b="1" i="1" dirty="0">
                <a:solidFill>
                  <a:srgbClr val="2EF80C"/>
                </a:solidFill>
                <a:latin typeface="Arial" charset="0"/>
              </a:rPr>
              <a:t>	www.mazzilli.com.br</a:t>
            </a:r>
          </a:p>
          <a:p>
            <a:pPr marL="457200" indent="-457200"/>
            <a:endParaRPr kumimoji="0" lang="pt-BR" sz="3600" b="1" i="1" dirty="0">
              <a:solidFill>
                <a:srgbClr val="2EF80C"/>
              </a:solidFill>
              <a:latin typeface="Arial" charset="0"/>
            </a:endParaRPr>
          </a:p>
          <a:p>
            <a:pPr marL="457200" indent="-457200"/>
            <a:endParaRPr kumimoji="0" lang="pt-BR" sz="3600" b="1" i="1" dirty="0">
              <a:solidFill>
                <a:srgbClr val="2EF80C"/>
              </a:solidFill>
              <a:latin typeface="Arial" charset="0"/>
            </a:endParaRPr>
          </a:p>
        </p:txBody>
      </p:sp>
      <p:sp>
        <p:nvSpPr>
          <p:cNvPr id="328712" name="Line 8"/>
          <p:cNvSpPr>
            <a:spLocks noChangeShapeType="1"/>
          </p:cNvSpPr>
          <p:nvPr/>
        </p:nvSpPr>
        <p:spPr bwMode="auto">
          <a:xfrm>
            <a:off x="962025" y="2636912"/>
            <a:ext cx="5905500" cy="0"/>
          </a:xfrm>
          <a:prstGeom prst="line">
            <a:avLst/>
          </a:prstGeom>
          <a:noFill/>
          <a:ln w="31750">
            <a:solidFill>
              <a:srgbClr val="2EF80C"/>
            </a:solidFill>
            <a:miter lim="800000"/>
            <a:headEnd/>
            <a:tailEnd/>
          </a:ln>
        </p:spPr>
        <p:txBody>
          <a:bodyPr wrap="none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269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C3B69-9947-93DD-DEFF-D8C14D89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116632"/>
            <a:ext cx="6984776" cy="1600200"/>
          </a:xfrm>
        </p:spPr>
        <p:txBody>
          <a:bodyPr/>
          <a:lstStyle/>
          <a:p>
            <a:r>
              <a:rPr lang="pt-BR" dirty="0"/>
              <a:t>Como deve reagir o MP 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773F9-2078-07BB-22F3-F0EB2ED0C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47800"/>
            <a:ext cx="8663880" cy="2989312"/>
          </a:xfrm>
        </p:spPr>
        <p:txBody>
          <a:bodyPr/>
          <a:lstStyle/>
          <a:p>
            <a:r>
              <a:rPr lang="pt-BR" dirty="0"/>
              <a:t>A posição do Ministério Público aí é delicada, pois uma coisa é discutir um assunto na doutrina, outra, bem diferente, é discutir esse mesmo assunto no processo, pois atualmente o STF não só faz o que quer, como julga se ele próprio tem razão…</a:t>
            </a:r>
          </a:p>
          <a:p>
            <a:r>
              <a:rPr lang="pt-BR" dirty="0"/>
              <a:t>O risco de criar jurisprudência desfavorável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B1E0BD-9863-C2D5-543C-7134D71C5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  <p:sp>
        <p:nvSpPr>
          <p:cNvPr id="7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A6B3CB3-1D14-8F31-8108-65CA1D99F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0D596D7-0370-073B-A35A-00994E93CE74}"/>
              </a:ext>
            </a:extLst>
          </p:cNvPr>
          <p:cNvSpPr txBox="1"/>
          <p:nvPr/>
        </p:nvSpPr>
        <p:spPr>
          <a:xfrm>
            <a:off x="683568" y="4629035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	   </a:t>
            </a:r>
            <a:r>
              <a:rPr lang="pt-BR" b="1" dirty="0">
                <a:solidFill>
                  <a:srgbClr val="FFFF00"/>
                </a:solidFill>
                <a:latin typeface="Arial" panose="020B0604020202020204" pitchFamily="34" charset="0"/>
              </a:rPr>
              <a:t>Necessidade de buscar apoio social (divulgação de nossos trabalhos, nossas ideias), Congresso, universidades, imprensa etc.</a:t>
            </a:r>
          </a:p>
          <a:p>
            <a:endParaRPr lang="pt-BR" dirty="0"/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99713648-1068-01BB-EACD-7678C81C3A00}"/>
              </a:ext>
            </a:extLst>
          </p:cNvPr>
          <p:cNvSpPr/>
          <p:nvPr/>
        </p:nvSpPr>
        <p:spPr>
          <a:xfrm>
            <a:off x="755576" y="4725144"/>
            <a:ext cx="792088" cy="288032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1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5" grpId="0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D45BD-727E-A0FB-694A-42786B40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121568"/>
            <a:ext cx="5256584" cy="828328"/>
          </a:xfrm>
        </p:spPr>
        <p:txBody>
          <a:bodyPr/>
          <a:lstStyle/>
          <a:p>
            <a:r>
              <a:rPr lang="pt-BR" sz="4400" dirty="0"/>
              <a:t>Em conclusão…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7CC6BA-9E03-18EA-3CD5-82A6CB71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882740"/>
            <a:ext cx="8447856" cy="4613448"/>
          </a:xfrm>
        </p:spPr>
        <p:txBody>
          <a:bodyPr/>
          <a:lstStyle/>
          <a:p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Não se pode aceitar um Judiciário como Poder de Estado deslegitimado e incontrolável</a:t>
            </a:r>
          </a:p>
          <a:p>
            <a:endParaRPr lang="pt-BR" sz="2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</a:rPr>
              <a:t>Fora de sua função constitucional de </a:t>
            </a:r>
            <a:r>
              <a:rPr lang="pt-BR" sz="18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aplicar</a:t>
            </a:r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</a:rPr>
              <a:t> a lei</a:t>
            </a:r>
          </a:p>
          <a:p>
            <a:pPr lvl="1"/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</a:rPr>
              <a:t>Excede-se na sua </a:t>
            </a:r>
            <a:r>
              <a:rPr lang="pt-BR" sz="18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competência</a:t>
            </a:r>
          </a:p>
          <a:p>
            <a:pPr lvl="1"/>
            <a:r>
              <a:rPr lang="pt-BR" sz="1800" dirty="0">
                <a:latin typeface="Arial" panose="020B0604020202020204" pitchFamily="34" charset="0"/>
                <a:ea typeface="Times New Roman" panose="02020603050405020304" pitchFamily="18" charset="0"/>
              </a:rPr>
              <a:t>Quebra-se sua </a:t>
            </a:r>
            <a:r>
              <a:rPr lang="pt-BR" sz="18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imparcialidade</a:t>
            </a:r>
          </a:p>
          <a:p>
            <a:pPr lvl="1"/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Olvida-se o </a:t>
            </a:r>
            <a:r>
              <a:rPr lang="pt-BR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princípio da demanda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que é garantia para as partes</a:t>
            </a:r>
          </a:p>
          <a:p>
            <a:pPr lvl="1"/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pt-BR" sz="2000" dirty="0">
                <a:latin typeface="Arial" panose="020B0604020202020204" pitchFamily="34" charset="0"/>
                <a:ea typeface="Times New Roman" panose="02020603050405020304" pitchFamily="18" charset="0"/>
              </a:rPr>
              <a:t>Nada disso 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coaduna com os princípios democráticos e republicanos</a:t>
            </a:r>
          </a:p>
          <a:p>
            <a:endParaRPr lang="pt-BR" sz="2000" dirty="0">
              <a:latin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</a:rPr>
              <a:t>É preciso exercer o direito de crítica </a:t>
            </a:r>
          </a:p>
          <a:p>
            <a:pPr lvl="1"/>
            <a:r>
              <a:rPr lang="pt-BR" sz="1800" dirty="0">
                <a:latin typeface="Arial" panose="020B0604020202020204" pitchFamily="34" charset="0"/>
              </a:rPr>
              <a:t>meu artigo: </a:t>
            </a:r>
            <a:r>
              <a:rPr lang="pt-BR" sz="1800" i="1" dirty="0">
                <a:latin typeface="Arial" panose="020B0604020202020204" pitchFamily="34" charset="0"/>
              </a:rPr>
              <a:t>Limites do Judiciário</a:t>
            </a:r>
            <a:r>
              <a:rPr lang="pt-BR" sz="1800" dirty="0">
                <a:latin typeface="Arial" panose="020B0604020202020204" pitchFamily="34" charset="0"/>
              </a:rPr>
              <a:t> em </a:t>
            </a:r>
            <a:r>
              <a:rPr lang="pt-BR" sz="1600" dirty="0">
                <a:solidFill>
                  <a:srgbClr val="FFFF00"/>
                </a:solidFill>
                <a:latin typeface="Arial" panose="020B0604020202020204" pitchFamily="34" charset="0"/>
                <a:hlinkClick r:id="rId2"/>
              </a:rPr>
              <a:t>http://www.mazzilli.com.br/pages/artigos/limitesjud.pdf</a:t>
            </a:r>
            <a:r>
              <a:rPr lang="pt-BR" sz="18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A11456-96C2-FC42-7C48-4A76B2668F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  <p:sp>
        <p:nvSpPr>
          <p:cNvPr id="6" name="AutoShape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070FEF6-500F-F42A-47D6-7EC60A708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558924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AutoShape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5ABA99D-344D-7A69-B102-4CCC25FAC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900" y="558924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90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934200" y="63246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8085A64-BD85-45C4-AB7B-5377B58CAB78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328707" name="Rectangle 2"/>
          <p:cNvSpPr>
            <a:spLocks noChangeArrowheads="1"/>
          </p:cNvSpPr>
          <p:nvPr/>
        </p:nvSpPr>
        <p:spPr bwMode="auto">
          <a:xfrm>
            <a:off x="395536" y="1268760"/>
            <a:ext cx="813593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endParaRPr kumimoji="0" lang="pt-BR" b="1" i="1" dirty="0">
              <a:solidFill>
                <a:srgbClr val="2EF80C"/>
              </a:solidFill>
              <a:latin typeface="Arial" charset="0"/>
            </a:endParaRPr>
          </a:p>
          <a:p>
            <a:pPr marL="457200" indent="-457200"/>
            <a:r>
              <a:rPr kumimoji="0" lang="pt-BR" sz="2000" b="1" dirty="0">
                <a:solidFill>
                  <a:srgbClr val="05E972"/>
                </a:solidFill>
                <a:latin typeface="Arial" charset="0"/>
                <a:sym typeface="Wingdings"/>
              </a:rPr>
              <a:t></a:t>
            </a:r>
            <a:r>
              <a:rPr kumimoji="0" lang="pt-BR" sz="2000" b="1" dirty="0">
                <a:solidFill>
                  <a:srgbClr val="FF0000"/>
                </a:solidFill>
                <a:latin typeface="Arial" charset="0"/>
                <a:sym typeface="Wingdings"/>
              </a:rPr>
              <a:t> </a:t>
            </a:r>
            <a:r>
              <a:rPr kumimoji="0" lang="pt-BR" b="1" i="1" dirty="0">
                <a:latin typeface="Arial" charset="0"/>
              </a:rPr>
              <a:t>Este material:</a:t>
            </a:r>
          </a:p>
          <a:p>
            <a:pPr marL="457200" indent="-457200"/>
            <a:endParaRPr kumimoji="0" lang="pt-BR" b="1" i="1" dirty="0">
              <a:latin typeface="Arial" charset="0"/>
            </a:endParaRPr>
          </a:p>
          <a:p>
            <a:pPr marL="457200" indent="-457200"/>
            <a:r>
              <a:rPr kumimoji="0" lang="pt-BR" sz="4800" b="1" i="1" dirty="0">
                <a:solidFill>
                  <a:srgbClr val="2EF80C"/>
                </a:solidFill>
                <a:latin typeface="Arial" charset="0"/>
              </a:rPr>
              <a:t>	www.mazzilli.com.br</a:t>
            </a:r>
          </a:p>
          <a:p>
            <a:pPr marL="457200" indent="-457200"/>
            <a:endParaRPr kumimoji="0" lang="pt-BR" sz="3600" b="1" i="1" dirty="0">
              <a:solidFill>
                <a:srgbClr val="2EF80C"/>
              </a:solidFill>
              <a:latin typeface="Arial" charset="0"/>
            </a:endParaRPr>
          </a:p>
          <a:p>
            <a:pPr marL="457200" indent="-457200"/>
            <a:endParaRPr kumimoji="0" lang="pt-BR" sz="3600" b="1" i="1" dirty="0">
              <a:solidFill>
                <a:srgbClr val="2EF80C"/>
              </a:solidFill>
              <a:latin typeface="Arial" charset="0"/>
            </a:endParaRPr>
          </a:p>
        </p:txBody>
      </p:sp>
      <p:sp>
        <p:nvSpPr>
          <p:cNvPr id="85197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5422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51973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51222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5197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62800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5197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28712" name="Line 8"/>
          <p:cNvSpPr>
            <a:spLocks noChangeShapeType="1"/>
          </p:cNvSpPr>
          <p:nvPr/>
        </p:nvSpPr>
        <p:spPr bwMode="auto">
          <a:xfrm>
            <a:off x="971600" y="3140968"/>
            <a:ext cx="5905500" cy="0"/>
          </a:xfrm>
          <a:prstGeom prst="line">
            <a:avLst/>
          </a:prstGeom>
          <a:noFill/>
          <a:ln w="31750">
            <a:solidFill>
              <a:srgbClr val="2EF80C"/>
            </a:solidFill>
            <a:miter lim="800000"/>
            <a:headEnd/>
            <a:tailEnd/>
          </a:ln>
        </p:spPr>
        <p:txBody>
          <a:bodyPr wrap="none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576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2" grpId="0" animBg="1"/>
      <p:bldP spid="851973" grpId="0" animBg="1"/>
      <p:bldP spid="851974" grpId="0" animBg="1"/>
      <p:bldP spid="8519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934200" y="63246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6966C5B-500D-4241-879E-FE463D4F1E2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11896" cy="49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ta: para Cima 1">
            <a:extLst>
              <a:ext uri="{FF2B5EF4-FFF2-40B4-BE49-F238E27FC236}">
                <a16:creationId xmlns:a16="http://schemas.microsoft.com/office/drawing/2014/main" id="{5A9D59BF-19B8-42FB-ADD5-C61E176435CB}"/>
              </a:ext>
            </a:extLst>
          </p:cNvPr>
          <p:cNvSpPr/>
          <p:nvPr/>
        </p:nvSpPr>
        <p:spPr>
          <a:xfrm>
            <a:off x="2267744" y="5157192"/>
            <a:ext cx="648072" cy="1080120"/>
          </a:xfrm>
          <a:prstGeom prst="upArrow">
            <a:avLst/>
          </a:prstGeom>
          <a:solidFill>
            <a:srgbClr val="01FF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95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123878-7E8F-4F0B-A3BC-3DD1CA37B70B}" type="slidenum">
              <a:rPr lang="pt-BR"/>
              <a:pPr>
                <a:defRPr/>
              </a:pPr>
              <a:t>4</a:t>
            </a:fld>
            <a:endParaRPr lang="pt-BR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7551564" cy="648072"/>
          </a:xfrm>
        </p:spPr>
        <p:txBody>
          <a:bodyPr/>
          <a:lstStyle/>
          <a:p>
            <a:pPr eaLnBrk="1" hangingPunct="1"/>
            <a:r>
              <a:rPr lang="pt-BR" altLang="pt-BR" sz="3200" dirty="0"/>
              <a:t>A divisão do Poder entre os órgãos do Estado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806366"/>
            <a:ext cx="8559676" cy="49988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Desde a </a:t>
            </a:r>
            <a:r>
              <a:rPr lang="pt-BR" sz="1600" u="sng" dirty="0"/>
              <a:t>Antiguidade</a:t>
            </a:r>
            <a:r>
              <a:rPr lang="pt-BR" sz="1600" dirty="0"/>
              <a:t>, com Aristóteles (</a:t>
            </a:r>
            <a:r>
              <a:rPr lang="pt-BR" sz="1100" dirty="0"/>
              <a:t>“A Política”, III Séc. AC – executivo, deliberativo e judiciário – conselho, assembleia e tribunais</a:t>
            </a:r>
            <a:r>
              <a:rPr lang="pt-BR" sz="1600" dirty="0"/>
              <a:t>), ou nos </a:t>
            </a:r>
            <a:r>
              <a:rPr lang="pt-BR" sz="1600" u="sng" dirty="0"/>
              <a:t>tempos modernos</a:t>
            </a:r>
            <a:r>
              <a:rPr lang="pt-BR" sz="1600" dirty="0"/>
              <a:t>, com John Locke </a:t>
            </a:r>
            <a:r>
              <a:rPr lang="pt-BR" sz="1100" dirty="0"/>
              <a:t>(“Segundo Tratado sobre o Governo Civil” – 1689-90 – executivo e legislativo, com fundações de </a:t>
            </a:r>
            <a:r>
              <a:rPr lang="pt-BR" sz="1100" dirty="0" err="1"/>
              <a:t>resvoler</a:t>
            </a:r>
            <a:r>
              <a:rPr lang="pt-BR" sz="1100" dirty="0"/>
              <a:t> conflitos e punir injúrias</a:t>
            </a:r>
            <a:r>
              <a:rPr lang="pt-BR" sz="1600" dirty="0"/>
              <a:t>) e no </a:t>
            </a:r>
            <a:r>
              <a:rPr lang="pt-BR" sz="1600" i="1" dirty="0"/>
              <a:t>Bill </a:t>
            </a:r>
            <a:r>
              <a:rPr lang="pt-BR" sz="1600" i="1" dirty="0" err="1"/>
              <a:t>of</a:t>
            </a:r>
            <a:r>
              <a:rPr lang="pt-BR" sz="1600" i="1" dirty="0"/>
              <a:t> </a:t>
            </a:r>
            <a:r>
              <a:rPr lang="pt-BR" sz="1600" i="1" dirty="0" err="1"/>
              <a:t>Rights</a:t>
            </a:r>
            <a:r>
              <a:rPr lang="pt-BR" sz="1600" dirty="0"/>
              <a:t> (</a:t>
            </a:r>
            <a:r>
              <a:rPr lang="pt-BR" sz="1100" dirty="0"/>
              <a:t>a ação de governo supõe autorização do parlamento – 1689</a:t>
            </a:r>
            <a:r>
              <a:rPr lang="pt-BR" sz="1600" dirty="0"/>
              <a:t>) — já se tem recomendado:</a:t>
            </a:r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>
                <a:solidFill>
                  <a:schemeClr val="tx1"/>
                </a:solidFill>
              </a:rPr>
              <a:t>A divisão dos poderes do Estado para controlar a ação dos governantes</a:t>
            </a:r>
            <a:r>
              <a:rPr lang="pt-BR" sz="1400" dirty="0"/>
              <a:t> </a:t>
            </a:r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600" dirty="0"/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Mas foi com Montesquieu (“O espírito das leis” – 1748) que houve a grande difusão da teoria tripartite com os contornos mais atuais (PL, PE e PJ) — distinguindo as funções de:</a:t>
            </a:r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fazer a lei, administrar e julgar</a:t>
            </a:r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600" dirty="0"/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Como sabemos, essa divisão é vista hoje mais como algo meramente didático e pragmático, e não como uma divisão científica. </a:t>
            </a:r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Com efeito, em essência, é una a soberania do Estado, daí ser uno o Poder estatal</a:t>
            </a:r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600" dirty="0"/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 Na verdade, a chamada divisão de Poderes visa à distribuição de atribuições para viabilizar um sistema de freios e contrapesos entre os órgãos de Estado, de modo que haja um controle recíproco de suas funções. </a:t>
            </a:r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600" dirty="0"/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Não se trata, no sentido próprio, de “divisão” substancial da </a:t>
            </a:r>
            <a:r>
              <a:rPr lang="pt-BR" sz="1400" u="sng" dirty="0"/>
              <a:t>soberania</a:t>
            </a:r>
            <a:r>
              <a:rPr lang="pt-BR" sz="1400" dirty="0"/>
              <a:t>, que é por essência una.</a:t>
            </a:r>
            <a:endParaRPr lang="pt-BR" sz="1600" dirty="0"/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altLang="pt-BR" sz="1400" dirty="0"/>
          </a:p>
        </p:txBody>
      </p:sp>
      <p:sp>
        <p:nvSpPr>
          <p:cNvPr id="11571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E263C1-D8B7-0820-7560-3B50E9AA8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44624"/>
            <a:ext cx="8087816" cy="1203920"/>
          </a:xfrm>
        </p:spPr>
        <p:txBody>
          <a:bodyPr/>
          <a:lstStyle/>
          <a:p>
            <a:r>
              <a:rPr lang="pt-BR" sz="3600" dirty="0"/>
              <a:t>Assim, a chamada “separação” de Poderes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518E3-99C2-DD0D-7491-9D20F188C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96058"/>
            <a:ext cx="8686800" cy="2864990"/>
          </a:xfrm>
        </p:spPr>
        <p:txBody>
          <a:bodyPr/>
          <a:lstStyle/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Hoje é vista não propriamente como divisão ou distribuição de poderes, e sim como coordenação e exercício harmônico e reciprocamente controlado das funções de governo: </a:t>
            </a:r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uma “</a:t>
            </a:r>
            <a:r>
              <a:rPr lang="pt-BR" sz="1400" dirty="0">
                <a:solidFill>
                  <a:schemeClr val="tx1"/>
                </a:solidFill>
              </a:rPr>
              <a:t>atividade de colaboração</a:t>
            </a:r>
            <a:r>
              <a:rPr lang="pt-BR" sz="1400" dirty="0"/>
              <a:t>”</a:t>
            </a:r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400" dirty="0"/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/>
              <a:t>No fundo, temos uma verdadeira “</a:t>
            </a:r>
            <a:r>
              <a:rPr lang="pt-BR" sz="1600" b="1" u="sng" dirty="0">
                <a:solidFill>
                  <a:schemeClr val="tx1"/>
                </a:solidFill>
              </a:rPr>
              <a:t>combinação de poderes</a:t>
            </a:r>
            <a:r>
              <a:rPr lang="pt-BR" sz="1600" dirty="0"/>
              <a:t>”; não se trata de uma verdadeira “divisão” ou “separação”</a:t>
            </a:r>
          </a:p>
          <a:p>
            <a:pPr marL="400050" lvl="1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Cf. Canotilho </a:t>
            </a:r>
            <a:r>
              <a:rPr lang="pt-BR" sz="900" dirty="0">
                <a:latin typeface="Georgia" panose="02040502050405020303" pitchFamily="18" charset="0"/>
              </a:rPr>
              <a:t>(Direito Constitucional e Teoria da Constituição)</a:t>
            </a:r>
            <a:r>
              <a:rPr lang="pt-BR" sz="1400" dirty="0"/>
              <a:t>, “</a:t>
            </a:r>
            <a:r>
              <a:rPr lang="pt-BR" sz="1400" dirty="0">
                <a:solidFill>
                  <a:schemeClr val="tx1"/>
                </a:solidFill>
              </a:rPr>
              <a:t>do modo como estão </a:t>
            </a:r>
            <a:r>
              <a:rPr lang="pt-BR" sz="1400" u="sng" dirty="0">
                <a:solidFill>
                  <a:schemeClr val="tx1"/>
                </a:solidFill>
              </a:rPr>
              <a:t>combinados</a:t>
            </a:r>
            <a:r>
              <a:rPr lang="pt-BR" sz="1400" dirty="0">
                <a:solidFill>
                  <a:schemeClr val="tx1"/>
                </a:solidFill>
              </a:rPr>
              <a:t> os poderes pode concluir-se em qual deles recaiu o benefício da divisão</a:t>
            </a:r>
            <a:r>
              <a:rPr lang="pt-BR" sz="1400" dirty="0"/>
              <a:t>”.</a:t>
            </a:r>
          </a:p>
          <a:p>
            <a:pPr marL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400" dirty="0"/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400" dirty="0"/>
              <a:t>Há, pois, um consenso de que a necessidade de </a:t>
            </a:r>
            <a:r>
              <a:rPr lang="pt-BR" sz="1400" b="1" u="sng" dirty="0">
                <a:solidFill>
                  <a:schemeClr val="tx1"/>
                </a:solidFill>
              </a:rPr>
              <a:t>prevenir o arbítrio</a:t>
            </a:r>
            <a:r>
              <a:rPr lang="pt-BR" sz="1400" dirty="0"/>
              <a:t> é o fundamento último dessa hipotética divisão ou separação funcional de poderes à guarda da Constituição. </a:t>
            </a:r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400" dirty="0"/>
          </a:p>
          <a:p>
            <a:pPr marL="0" marR="0" indent="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3B9F20C-4FE7-F7A6-FEBD-FE2DD5107A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9681748-6BFC-A2E0-A3EC-DC7BDEF1C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806A688-432D-2927-9A33-74413833964D}"/>
              </a:ext>
            </a:extLst>
          </p:cNvPr>
          <p:cNvSpPr txBox="1"/>
          <p:nvPr/>
        </p:nvSpPr>
        <p:spPr>
          <a:xfrm>
            <a:off x="438795" y="4028802"/>
            <a:ext cx="8064896" cy="2051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</a:rPr>
              <a:t>Daí porque, ao menos preponderantemente, quem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</a:rPr>
              <a:t>faz</a:t>
            </a:r>
            <a:r>
              <a:rPr lang="pt-BR" sz="1600" dirty="0">
                <a:latin typeface="Arial" panose="020B0604020202020204" pitchFamily="34" charset="0"/>
              </a:rPr>
              <a:t> a lei não é quem a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</a:rPr>
              <a:t>executa</a:t>
            </a:r>
            <a:r>
              <a:rPr lang="pt-BR" sz="1600" dirty="0">
                <a:latin typeface="Arial" panose="020B0604020202020204" pitchFamily="34" charset="0"/>
              </a:rPr>
              <a:t> nem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</a:rPr>
              <a:t>julga</a:t>
            </a:r>
            <a:r>
              <a:rPr lang="pt-BR" sz="1600" dirty="0">
                <a:latin typeface="Arial" panose="020B0604020202020204" pitchFamily="34" charset="0"/>
              </a:rPr>
              <a:t> se essa lei é ou não constitucional, e vice-versa —  </a:t>
            </a:r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</a:rPr>
              <a:t>e está aí a base das democracias ocidentais</a:t>
            </a:r>
            <a:r>
              <a:rPr lang="pt-BR" sz="1600" dirty="0">
                <a:latin typeface="Arial" panose="020B0604020202020204" pitchFamily="34" charset="0"/>
              </a:rPr>
              <a:t>. </a:t>
            </a:r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endParaRPr lang="pt-BR" sz="1600" dirty="0">
              <a:latin typeface="Arial" panose="020B0604020202020204" pitchFamily="34" charset="0"/>
            </a:endParaRPr>
          </a:p>
          <a:p>
            <a:pPr marL="0" marR="0" indent="457200" algn="just">
              <a:lnSpc>
                <a:spcPts val="162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</a:rPr>
              <a:t>Mas a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</a:rPr>
              <a:t>maneira</a:t>
            </a:r>
            <a:r>
              <a:rPr lang="pt-BR" sz="1600" dirty="0">
                <a:latin typeface="Arial" panose="020B0604020202020204" pitchFamily="34" charset="0"/>
              </a:rPr>
              <a:t> pela qual </a:t>
            </a:r>
            <a:r>
              <a:rPr lang="pt-BR" sz="1600" b="1" u="sng" dirty="0">
                <a:solidFill>
                  <a:srgbClr val="FFFF00"/>
                </a:solidFill>
                <a:latin typeface="Arial" panose="020B0604020202020204" pitchFamily="34" charset="0"/>
              </a:rPr>
              <a:t>a Constituição</a:t>
            </a:r>
            <a:r>
              <a:rPr lang="pt-BR" sz="1600" dirty="0">
                <a:latin typeface="Arial" panose="020B0604020202020204" pitchFamily="34" charset="0"/>
              </a:rPr>
              <a:t> faz essa combinação deve ser estritamente observada, para correto funcionamento do sistema de equilíbrio dos Poderes, bem como para a garantia da própria democracia.</a:t>
            </a:r>
          </a:p>
          <a:p>
            <a:endParaRPr lang="pt-BR" dirty="0"/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DC779966-C93B-6841-C852-1DCD68F5AAA9}"/>
              </a:ext>
            </a:extLst>
          </p:cNvPr>
          <p:cNvSpPr/>
          <p:nvPr/>
        </p:nvSpPr>
        <p:spPr>
          <a:xfrm>
            <a:off x="438795" y="4028802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BECD907B-BE39-F69F-12CC-5A36C059C704}"/>
              </a:ext>
            </a:extLst>
          </p:cNvPr>
          <p:cNvSpPr/>
          <p:nvPr/>
        </p:nvSpPr>
        <p:spPr>
          <a:xfrm>
            <a:off x="467544" y="4941168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99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A35D0-E278-1A19-D2BD-AC5E876B9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20207"/>
            <a:ext cx="7776864" cy="963960"/>
          </a:xfrm>
        </p:spPr>
        <p:txBody>
          <a:bodyPr/>
          <a:lstStyle/>
          <a:p>
            <a:pPr algn="ctr"/>
            <a:r>
              <a:rPr lang="pt-BR" sz="4000" dirty="0"/>
              <a:t>Quando há quebra do equilíbrio, frauda-se o sistema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0FD33B-F38C-A336-DD7A-63C21D02C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36" y="1268011"/>
            <a:ext cx="8631684" cy="4896544"/>
          </a:xfrm>
        </p:spPr>
        <p:txBody>
          <a:bodyPr/>
          <a:lstStyle/>
          <a:p>
            <a:r>
              <a:rPr lang="pt-BR" sz="1800" dirty="0"/>
              <a:t>Embora seja mais comum o </a:t>
            </a:r>
            <a:r>
              <a:rPr lang="pt-BR" sz="1800" dirty="0">
                <a:solidFill>
                  <a:schemeClr val="tx1"/>
                </a:solidFill>
              </a:rPr>
              <a:t>abuso do Executivo</a:t>
            </a:r>
            <a:r>
              <a:rPr lang="pt-BR" sz="1800" dirty="0"/>
              <a:t> – como tivemos nas ditaduras por que passou o País – , em tese o abuso pode ocorrer por parte de quaisquer dos Poderes de Estado, desde que os outros Poderes se submetam.</a:t>
            </a:r>
          </a:p>
          <a:p>
            <a:pPr marL="0" indent="0">
              <a:buNone/>
            </a:pPr>
            <a:r>
              <a:rPr lang="pt-BR" sz="1800" dirty="0"/>
              <a:t> </a:t>
            </a:r>
          </a:p>
          <a:p>
            <a:r>
              <a:rPr lang="pt-BR" sz="1800" dirty="0"/>
              <a:t>Portanto, se por exemplo dermos as costas a um sistema constitucional em que o </a:t>
            </a:r>
            <a:r>
              <a:rPr lang="pt-BR" sz="1800" dirty="0">
                <a:solidFill>
                  <a:schemeClr val="tx1"/>
                </a:solidFill>
              </a:rPr>
              <a:t>Judiciário</a:t>
            </a:r>
            <a:r>
              <a:rPr lang="pt-BR" sz="1800" dirty="0"/>
              <a:t> só pode legislar excepcionalmente e apenas pelo seu órgão máximo — é o que diz com todas as letras a Constituição de 1988 —, e, por via até mesmo de mera lei ordinária, se aceitarmos sem discutir um sistema em que </a:t>
            </a:r>
            <a:r>
              <a:rPr lang="pt-BR" sz="1800" u="sng" dirty="0">
                <a:solidFill>
                  <a:schemeClr val="tx1"/>
                </a:solidFill>
              </a:rPr>
              <a:t>o Judiciário possa legislar por todos seus órgãos colegiados em todas as matérias como bem o queira</a:t>
            </a:r>
            <a:r>
              <a:rPr lang="pt-BR" sz="1800" dirty="0"/>
              <a:t> — é o que diz com todas as letras o CPC de 2015 </a:t>
            </a:r>
            <a:r>
              <a:rPr lang="pt-BR" sz="1400" dirty="0"/>
              <a:t>(é o sistema de </a:t>
            </a:r>
            <a:r>
              <a:rPr lang="pt-BR" sz="1400" b="1" u="sng" dirty="0">
                <a:solidFill>
                  <a:schemeClr val="tx1"/>
                </a:solidFill>
              </a:rPr>
              <a:t>precedentes</a:t>
            </a:r>
            <a:r>
              <a:rPr lang="pt-BR" sz="1400" dirty="0"/>
              <a:t>, que confere uma </a:t>
            </a:r>
            <a:r>
              <a:rPr lang="pt-BR" sz="1400" i="1" dirty="0"/>
              <a:t>alegada </a:t>
            </a:r>
            <a:r>
              <a:rPr lang="pt-BR" sz="1400" dirty="0"/>
              <a:t>“previsibilidade, estabilidade e segurança” nas relações processuais)</a:t>
            </a:r>
            <a:r>
              <a:rPr lang="pt-BR" sz="1800" dirty="0"/>
              <a:t>…</a:t>
            </a:r>
          </a:p>
          <a:p>
            <a:endParaRPr lang="pt-BR" sz="1800" dirty="0"/>
          </a:p>
          <a:p>
            <a:r>
              <a:rPr lang="pt-BR" sz="1800" dirty="0"/>
              <a:t>…estaremos violando o arcabouço constitucional e o equilíbrio democrático.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089D74-C52A-60F3-446A-D750AA003F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E786E5A-E21E-1F8D-51CB-15EA6BFB5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3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7B06A4-6BAF-0B63-7914-05F144489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117878"/>
            <a:ext cx="4896544" cy="646112"/>
          </a:xfrm>
        </p:spPr>
        <p:txBody>
          <a:bodyPr/>
          <a:lstStyle/>
          <a:p>
            <a:r>
              <a:rPr lang="pt-BR" sz="3600" dirty="0"/>
              <a:t>No Brasil…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86437C-FF67-9AD5-9A71-6CFA8652C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072" y="982832"/>
            <a:ext cx="8447856" cy="4166190"/>
          </a:xfrm>
        </p:spPr>
        <p:txBody>
          <a:bodyPr/>
          <a:lstStyle/>
          <a:p>
            <a:r>
              <a:rPr lang="pt-BR" sz="1800" dirty="0"/>
              <a:t>Desde a República – já proclamada por golpe militar –, seguida por sucessivos golpes de Estado (Estado Novo, Ditadura de 64), tivemos frequentemente a </a:t>
            </a:r>
            <a:r>
              <a:rPr lang="pt-BR" sz="1800" b="1" dirty="0">
                <a:solidFill>
                  <a:schemeClr val="tx1"/>
                </a:solidFill>
              </a:rPr>
              <a:t>hipertrofia de um dos Poderes </a:t>
            </a:r>
            <a:r>
              <a:rPr lang="pt-BR" sz="1800" dirty="0"/>
              <a:t>em relação aos outros (</a:t>
            </a:r>
            <a:r>
              <a:rPr lang="pt-BR" sz="1800" dirty="0">
                <a:solidFill>
                  <a:srgbClr val="FFFF00"/>
                </a:solidFill>
              </a:rPr>
              <a:t>como na última Ditadura, que cassou mandatos de parlamentares ou governantes, aposentou compulsoriamente ministros do STF, cassou promotores e juízes, fechou o Congresso, legislou quando e como bem quis por meio de atos institucionais e decretos-leis</a:t>
            </a:r>
            <a:r>
              <a:rPr lang="pt-BR" sz="1800" dirty="0"/>
              <a:t>)…</a:t>
            </a:r>
          </a:p>
          <a:p>
            <a:endParaRPr lang="pt-BR" sz="1800" dirty="0"/>
          </a:p>
          <a:p>
            <a:r>
              <a:rPr lang="pt-BR" sz="1800" dirty="0"/>
              <a:t>Os </a:t>
            </a:r>
            <a:r>
              <a:rPr lang="pt-BR" sz="1800" dirty="0">
                <a:solidFill>
                  <a:srgbClr val="FFFF00"/>
                </a:solidFill>
              </a:rPr>
              <a:t>últimos 40 anos</a:t>
            </a:r>
            <a:r>
              <a:rPr lang="pt-BR" sz="1800" dirty="0"/>
              <a:t>: sobreveio uma relativa estabilidade institucional…</a:t>
            </a:r>
          </a:p>
          <a:p>
            <a:endParaRPr lang="pt-BR" sz="1800" dirty="0"/>
          </a:p>
          <a:p>
            <a:r>
              <a:rPr lang="pt-BR" sz="1800" b="1" dirty="0">
                <a:solidFill>
                  <a:schemeClr val="tx1"/>
                </a:solidFill>
              </a:rPr>
              <a:t>Mas</a:t>
            </a:r>
            <a:r>
              <a:rPr lang="pt-BR" sz="1800" dirty="0"/>
              <a:t>… mesmo neste período mais recente, houve  e ainda tem havido </a:t>
            </a:r>
            <a:r>
              <a:rPr lang="pt-BR" sz="1800" dirty="0">
                <a:solidFill>
                  <a:srgbClr val="FFFF00"/>
                </a:solidFill>
              </a:rPr>
              <a:t>percalços</a:t>
            </a:r>
            <a:r>
              <a:rPr lang="pt-BR" sz="1800" dirty="0"/>
              <a:t>, como aqueles que já levaram à destituição de 2 presidentes da República, à prisão de um ex-presidente, às agitações em 8 de janeiro de 2023 em Brasília…</a:t>
            </a:r>
          </a:p>
          <a:p>
            <a:endParaRPr lang="pt-BR" sz="1800" dirty="0"/>
          </a:p>
          <a:p>
            <a:endParaRPr lang="pt-BR" sz="14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161A78-26AD-C9E7-A390-A1CF9D7C13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E1849F4-8855-2EF9-0225-C75348E4C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34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2365D-B23E-1997-8CC2-3C26C991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60648"/>
            <a:ext cx="6672527" cy="784474"/>
          </a:xfrm>
        </p:spPr>
        <p:txBody>
          <a:bodyPr/>
          <a:lstStyle/>
          <a:p>
            <a:pPr algn="ctr"/>
            <a:r>
              <a:rPr lang="pt-BR" sz="3600" dirty="0"/>
              <a:t>Nesse quadro o PJ vem assumindo um crescente papel “proativo”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BFA4BA-7DDA-2BBA-B211-B08F4BB6E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03285"/>
            <a:ext cx="8760432" cy="4680520"/>
          </a:xfrm>
        </p:spPr>
        <p:txBody>
          <a:bodyPr/>
          <a:lstStyle/>
          <a:p>
            <a:r>
              <a:rPr lang="pt-BR" sz="1800" dirty="0"/>
              <a:t>Especialmente o STF se tem valido do momento e ultimamente tem assumido um papel protagonista de alterações institucionais e sociais.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pPr lvl="1"/>
            <a:r>
              <a:rPr lang="pt-BR" sz="1600" dirty="0">
                <a:solidFill>
                  <a:schemeClr val="tx1"/>
                </a:solidFill>
              </a:rPr>
              <a:t>Proativo: “Que, </a:t>
            </a:r>
            <a:r>
              <a:rPr lang="pt-BR" sz="1600" b="1" u="sng" dirty="0">
                <a:solidFill>
                  <a:srgbClr val="FFFF00"/>
                </a:solidFill>
              </a:rPr>
              <a:t>por antecipação</a:t>
            </a:r>
            <a:r>
              <a:rPr lang="pt-BR" sz="1600" dirty="0">
                <a:solidFill>
                  <a:schemeClr val="tx1"/>
                </a:solidFill>
              </a:rPr>
              <a:t>, identifica possíveis desenvolvimentos, problemas ou situações, permitindo adoção de atitudes ou medidas adequadas” (Aulete)</a:t>
            </a:r>
          </a:p>
          <a:p>
            <a:pPr lvl="1"/>
            <a:endParaRPr lang="pt-BR" sz="1600" dirty="0"/>
          </a:p>
          <a:p>
            <a:pPr lvl="1"/>
            <a:r>
              <a:rPr lang="pt-BR" sz="1600" dirty="0"/>
              <a:t>Barroso: “é uma atitude, uma </a:t>
            </a:r>
            <a:r>
              <a:rPr lang="pt-BR" sz="1600" u="sng" dirty="0"/>
              <a:t>maneira proativa e </a:t>
            </a:r>
            <a:r>
              <a:rPr lang="pt-BR" sz="1600" u="sng" dirty="0">
                <a:solidFill>
                  <a:srgbClr val="FFFF00"/>
                </a:solidFill>
              </a:rPr>
              <a:t>expansiva</a:t>
            </a:r>
            <a:r>
              <a:rPr lang="pt-BR" sz="1600" dirty="0"/>
              <a:t> de interpretar a Constituição, levando alguns princípios abstratos para reger situações </a:t>
            </a:r>
            <a:r>
              <a:rPr lang="pt-BR" sz="1600" b="1" u="sng" dirty="0">
                <a:solidFill>
                  <a:srgbClr val="FFFF00"/>
                </a:solidFill>
              </a:rPr>
              <a:t>que não foram expressamente contempladas, seja pelo constituinte seja pelo legislador</a:t>
            </a:r>
            <a:r>
              <a:rPr lang="pt-BR" sz="1600" dirty="0"/>
              <a:t>” (</a:t>
            </a:r>
            <a:r>
              <a:rPr lang="pt-BR" sz="1600" i="1" dirty="0"/>
              <a:t>Migalhas</a:t>
            </a:r>
            <a:r>
              <a:rPr lang="pt-BR" sz="1600" dirty="0"/>
              <a:t>, 5.685, 13-09-2023)</a:t>
            </a:r>
          </a:p>
          <a:p>
            <a:pPr lvl="1"/>
            <a:endParaRPr lang="pt-BR" sz="1600" dirty="0"/>
          </a:p>
          <a:p>
            <a:pPr lvl="1"/>
            <a:r>
              <a:rPr lang="pt-BR" sz="1600" dirty="0"/>
              <a:t>Barroso: só é proativo “se a Corte recorrer a </a:t>
            </a:r>
            <a:r>
              <a:rPr lang="pt-BR" sz="1600" u="sng" dirty="0"/>
              <a:t>princípios abstratos para disciplinar uma </a:t>
            </a:r>
            <a:r>
              <a:rPr lang="pt-BR" sz="1600" u="sng" dirty="0">
                <a:solidFill>
                  <a:srgbClr val="FFFF00"/>
                </a:solidFill>
              </a:rPr>
              <a:t>situação concreta desprovida de regulamentação</a:t>
            </a:r>
            <a:r>
              <a:rPr lang="pt-BR" sz="1600" dirty="0"/>
              <a:t>” (Seminário no </a:t>
            </a:r>
            <a:r>
              <a:rPr lang="pt-BR" sz="1600" i="1" dirty="0"/>
              <a:t>Estadão, pub. 19-11-23, A3).</a:t>
            </a:r>
            <a:endParaRPr lang="pt-BR" sz="1600" dirty="0"/>
          </a:p>
          <a:p>
            <a:pPr lvl="1"/>
            <a:endParaRPr lang="pt-BR" sz="14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E5A11B-023A-1B1B-7ACE-292C058F11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61640C7-FAAE-8BE7-45A9-4460BF3CD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78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41B979-74D6-7E74-E8B0-D6C281B0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145504"/>
            <a:ext cx="4752528" cy="680120"/>
          </a:xfrm>
        </p:spPr>
        <p:txBody>
          <a:bodyPr/>
          <a:lstStyle/>
          <a:p>
            <a:r>
              <a:rPr lang="pt-BR" dirty="0"/>
              <a:t>Aplausos ao STF…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744552-A26A-7B11-EC71-DFC5FB17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764704"/>
            <a:ext cx="8796436" cy="5328592"/>
          </a:xfrm>
        </p:spPr>
        <p:txBody>
          <a:bodyPr/>
          <a:lstStyle/>
          <a:p>
            <a:r>
              <a:rPr lang="pt-BR" sz="1800" dirty="0"/>
              <a:t>Na época do Bolsonaro, a imprensa em geral mais que aceitar, aplaudiu</a:t>
            </a:r>
          </a:p>
          <a:p>
            <a:r>
              <a:rPr lang="pt-BR" sz="1800" dirty="0"/>
              <a:t>P. ex.: “Reconheça-se que 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em certo momento</a:t>
            </a:r>
            <a:r>
              <a:rPr lang="pt-BR" sz="1800" dirty="0"/>
              <a:t> o Supremo acertou ao </a:t>
            </a:r>
            <a:r>
              <a:rPr lang="pt-BR" sz="1800" dirty="0">
                <a:solidFill>
                  <a:schemeClr val="tx2">
                    <a:lumMod val="75000"/>
                  </a:schemeClr>
                </a:solidFill>
              </a:rPr>
              <a:t>esticar excepcionalmente os limites de sua atuação</a:t>
            </a:r>
            <a:r>
              <a:rPr lang="pt-BR" sz="1800" dirty="0"/>
              <a:t>, pois o País viveu uma ameaça real de ruptura, mas esse momento já passou” (editorial do jornal </a:t>
            </a:r>
            <a:r>
              <a:rPr lang="pt-BR" sz="1800" i="1" dirty="0"/>
              <a:t>O Estado de S. Paulo, ed. 29-11-2023, p. A3)</a:t>
            </a:r>
          </a:p>
          <a:p>
            <a:r>
              <a:rPr lang="pt-BR" sz="1800" dirty="0"/>
              <a:t>Mas são aplausos de mérito duvidoso</a:t>
            </a:r>
          </a:p>
          <a:p>
            <a:r>
              <a:rPr lang="pt-BR" sz="1800" dirty="0"/>
              <a:t>Semelhança com o Golpe de 64 – aplaudido no começo, depois a sociedade caiu na realidade de uma ferrenha ditadura…</a:t>
            </a:r>
          </a:p>
          <a:p>
            <a:pPr lvl="1"/>
            <a:r>
              <a:rPr lang="pt-BR" sz="1600" dirty="0"/>
              <a:t>Não é </a:t>
            </a:r>
            <a:r>
              <a:rPr lang="pt-BR" sz="1600" dirty="0">
                <a:solidFill>
                  <a:srgbClr val="FFFF00"/>
                </a:solidFill>
              </a:rPr>
              <a:t>violando a ordem constitucional </a:t>
            </a:r>
            <a:r>
              <a:rPr lang="pt-BR" sz="1600" dirty="0"/>
              <a:t>que se defende a ordem constitucional</a:t>
            </a:r>
          </a:p>
          <a:p>
            <a:pPr lvl="1"/>
            <a:r>
              <a:rPr lang="pt-BR" sz="1600" dirty="0"/>
              <a:t>Cria-se um </a:t>
            </a:r>
            <a:r>
              <a:rPr lang="pt-BR" sz="1600" dirty="0">
                <a:solidFill>
                  <a:srgbClr val="FFFF00"/>
                </a:solidFill>
              </a:rPr>
              <a:t>precedente</a:t>
            </a:r>
            <a:r>
              <a:rPr lang="pt-BR" sz="1600" dirty="0"/>
              <a:t>, que pode ser usado ilimitadamente quando o STF bem queira</a:t>
            </a:r>
          </a:p>
          <a:p>
            <a:pPr lvl="1"/>
            <a:r>
              <a:rPr lang="pt-BR" sz="1600" dirty="0"/>
              <a:t>Como não veio reação alguma da sociedade, o </a:t>
            </a:r>
            <a:r>
              <a:rPr lang="pt-BR" sz="1600" dirty="0">
                <a:solidFill>
                  <a:srgbClr val="FFFF00"/>
                </a:solidFill>
              </a:rPr>
              <a:t>STF tomou gosto </a:t>
            </a:r>
            <a:r>
              <a:rPr lang="pt-BR" sz="1600" dirty="0"/>
              <a:t>pela coisa…</a:t>
            </a:r>
          </a:p>
          <a:p>
            <a:pPr lvl="2"/>
            <a:r>
              <a:rPr lang="pt-BR" sz="1600" dirty="0"/>
              <a:t>Ministros fazem política, reúnem-se c/ políticos p/ planejamento de ações, nomeações, estratégias de aprovação de leis ou apoio de indicações (STF, PGR)</a:t>
            </a:r>
          </a:p>
          <a:p>
            <a:pPr lvl="2"/>
            <a:r>
              <a:rPr lang="pt-BR" sz="1600" dirty="0"/>
              <a:t>Julgam fora da competência constitucional  pessoas que não estão sujeitas ao foro por prerrogativa de função, baseados numa vaga “conexão”…</a:t>
            </a:r>
          </a:p>
          <a:p>
            <a:pPr lvl="2"/>
            <a:r>
              <a:rPr lang="pt-BR" sz="1600" dirty="0"/>
              <a:t>Editam normas gerais (súmulas, decisões com repercussão geral), cassam ou impõem atos de governo…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200FC9F-90C3-6514-B636-BA3F80BA5F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E73562-2219-4C51-8B3A-15C6001DE873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sp>
        <p:nvSpPr>
          <p:cNvPr id="5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6610B12-21B5-D98A-B60F-75EF9560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6588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38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Generico">
  <a:themeElements>
    <a:clrScheme name="">
      <a:dk1>
        <a:srgbClr val="FF3131"/>
      </a:dk1>
      <a:lt1>
        <a:srgbClr val="FFFFFF"/>
      </a:lt1>
      <a:dk2>
        <a:srgbClr val="000000"/>
      </a:dk2>
      <a:lt2>
        <a:srgbClr val="FFFFCC"/>
      </a:lt2>
      <a:accent1>
        <a:srgbClr val="FCAB40"/>
      </a:accent1>
      <a:accent2>
        <a:srgbClr val="114AFF"/>
      </a:accent2>
      <a:accent3>
        <a:srgbClr val="AAAAAA"/>
      </a:accent3>
      <a:accent4>
        <a:srgbClr val="DADADA"/>
      </a:accent4>
      <a:accent5>
        <a:srgbClr val="FDD2AF"/>
      </a:accent5>
      <a:accent6>
        <a:srgbClr val="0E42E7"/>
      </a:accent6>
      <a:hlink>
        <a:srgbClr val="FFFF00"/>
      </a:hlink>
      <a:folHlink>
        <a:srgbClr val="FA3000"/>
      </a:folHlink>
    </a:clrScheme>
    <a:fontScheme name="Generico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o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o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o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o 4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D59035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E7C6AE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Office\Templates\1046\Generico.pot</Template>
  <TotalTime>3851</TotalTime>
  <Words>3052</Words>
  <Application>Microsoft Office PowerPoint</Application>
  <PresentationFormat>Apresentação na tela (4:3)</PresentationFormat>
  <Paragraphs>181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Courier New</vt:lpstr>
      <vt:lpstr>GarmdITC Bk BT</vt:lpstr>
      <vt:lpstr>Georgia</vt:lpstr>
      <vt:lpstr>Times New Roman</vt:lpstr>
      <vt:lpstr>Wingdings</vt:lpstr>
      <vt:lpstr>Generico</vt:lpstr>
      <vt:lpstr>Apresentação do PowerPoint</vt:lpstr>
      <vt:lpstr>Apresentação do PowerPoint</vt:lpstr>
      <vt:lpstr>Apresentação do PowerPoint</vt:lpstr>
      <vt:lpstr>A divisão do Poder entre os órgãos do Estado</vt:lpstr>
      <vt:lpstr>Assim, a chamada “separação” de Poderes</vt:lpstr>
      <vt:lpstr>Quando há quebra do equilíbrio, frauda-se o sistema</vt:lpstr>
      <vt:lpstr>No Brasil…</vt:lpstr>
      <vt:lpstr>Nesse quadro o PJ vem assumindo um crescente papel “proativo”</vt:lpstr>
      <vt:lpstr>Aplausos ao STF…</vt:lpstr>
      <vt:lpstr>Surgem agora as primeiras reações</vt:lpstr>
      <vt:lpstr>De fato…</vt:lpstr>
      <vt:lpstr>Necessidade de limites…</vt:lpstr>
      <vt:lpstr>A atividade proativa sob limites é válida:  o controle de políticas públicas</vt:lpstr>
      <vt:lpstr>São casos complexos…</vt:lpstr>
      <vt:lpstr>Dentro de certa medida, o Judiciário pode mesmo   decidir esses litígios, mas num papel proativo limitado</vt:lpstr>
      <vt:lpstr>Portanto… há requisitos para o Judiciário</vt:lpstr>
      <vt:lpstr>E deve mesmo haver limites  ao Judiciário…</vt:lpstr>
      <vt:lpstr>Quando excessivo, o papel “proativo”   do PJ gera liberdades inaceitáveis  </vt:lpstr>
      <vt:lpstr>Esse papel proativo é um fato…</vt:lpstr>
      <vt:lpstr>Como deve reagir o MP ?</vt:lpstr>
      <vt:lpstr>Em conclusão…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Hugo</dc:creator>
  <cp:lastModifiedBy> </cp:lastModifiedBy>
  <cp:revision>322</cp:revision>
  <cp:lastPrinted>2015-04-07T19:51:51Z</cp:lastPrinted>
  <dcterms:created xsi:type="dcterms:W3CDTF">1601-01-01T00:00:00Z</dcterms:created>
  <dcterms:modified xsi:type="dcterms:W3CDTF">2023-12-07T13:19:09Z</dcterms:modified>
</cp:coreProperties>
</file>