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31"/>
  </p:notesMasterIdLst>
  <p:handoutMasterIdLst>
    <p:handoutMasterId r:id="rId32"/>
  </p:handoutMasterIdLst>
  <p:sldIdLst>
    <p:sldId id="540" r:id="rId2"/>
    <p:sldId id="886" r:id="rId3"/>
    <p:sldId id="868" r:id="rId4"/>
    <p:sldId id="852" r:id="rId5"/>
    <p:sldId id="864" r:id="rId6"/>
    <p:sldId id="881" r:id="rId7"/>
    <p:sldId id="869" r:id="rId8"/>
    <p:sldId id="870" r:id="rId9"/>
    <p:sldId id="871" r:id="rId10"/>
    <p:sldId id="872" r:id="rId11"/>
    <p:sldId id="849" r:id="rId12"/>
    <p:sldId id="850" r:id="rId13"/>
    <p:sldId id="887" r:id="rId14"/>
    <p:sldId id="851" r:id="rId15"/>
    <p:sldId id="755" r:id="rId16"/>
    <p:sldId id="859" r:id="rId17"/>
    <p:sldId id="888" r:id="rId18"/>
    <p:sldId id="853" r:id="rId19"/>
    <p:sldId id="877" r:id="rId20"/>
    <p:sldId id="878" r:id="rId21"/>
    <p:sldId id="890" r:id="rId22"/>
    <p:sldId id="880" r:id="rId23"/>
    <p:sldId id="873" r:id="rId24"/>
    <p:sldId id="848" r:id="rId25"/>
    <p:sldId id="891" r:id="rId26"/>
    <p:sldId id="876" r:id="rId27"/>
    <p:sldId id="816" r:id="rId28"/>
    <p:sldId id="861" r:id="rId29"/>
    <p:sldId id="892" r:id="rId30"/>
  </p:sldIdLst>
  <p:sldSz cx="9144000" cy="6858000" type="screen4x3"/>
  <p:notesSz cx="7099300" cy="10234613"/>
  <p:custShowLst>
    <p:custShow name="Introdução" id="0">
      <p:sldLst/>
    </p:custShow>
    <p:custShow name="Ponto 1" id="1">
      <p:sldLst/>
    </p:custShow>
    <p:custShow name="Ponto 2" id="2">
      <p:sldLst/>
    </p:custShow>
    <p:custShow name="Ponto 3" id="3">
      <p:sldLst/>
    </p:custShow>
    <p:custShow name="Ponto 4" id="4">
      <p:sldLst/>
    </p:custShow>
    <p:custShow name="Ponto 5" id="5">
      <p:sldLst/>
    </p:custShow>
    <p:custShow name="Ponto 6" id="6">
      <p:sldLst/>
    </p:custShow>
    <p:custShow name="Ponto 7" id="7">
      <p:sldLst/>
    </p:custShow>
    <p:custShow name="Ponto 8" id="8">
      <p:sldLst/>
    </p:custShow>
    <p:custShow name="Ponto 9" id="9">
      <p:sldLst/>
    </p:custShow>
    <p:custShow name="Ponto 10" id="10">
      <p:sldLst/>
    </p:custShow>
    <p:custShow name="Ponto 11" id="11">
      <p:sldLst/>
    </p:custShow>
  </p:custShowLst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2400"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2400"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2400"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2400" b="1" i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pos="2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5" userDrawn="1">
          <p15:clr>
            <a:srgbClr val="A4A3A4"/>
          </p15:clr>
        </p15:guide>
        <p15:guide id="2" pos="223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917"/>
    <a:srgbClr val="3DAB1F"/>
    <a:srgbClr val="1607DD"/>
    <a:srgbClr val="DE4324"/>
    <a:srgbClr val="008080"/>
    <a:srgbClr val="4BD426"/>
    <a:srgbClr val="FF0066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12" autoAdjust="0"/>
  </p:normalViewPr>
  <p:slideViewPr>
    <p:cSldViewPr>
      <p:cViewPr varScale="1">
        <p:scale>
          <a:sx n="139" d="100"/>
          <a:sy n="139" d="100"/>
        </p:scale>
        <p:origin x="1502" y="195"/>
      </p:cViewPr>
      <p:guideLst>
        <p:guide orient="horz" pos="2400"/>
        <p:guide pos="288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734"/>
    </p:cViewPr>
  </p:sorterViewPr>
  <p:notesViewPr>
    <p:cSldViewPr>
      <p:cViewPr varScale="1">
        <p:scale>
          <a:sx n="61" d="100"/>
          <a:sy n="61" d="100"/>
        </p:scale>
        <p:origin x="-1766" y="-67"/>
      </p:cViewPr>
      <p:guideLst>
        <p:guide orient="horz" pos="3225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20928C-F7F3-47FF-9E0A-AD728F871E48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05B434A2-A6CF-4CA1-AB38-0838D57D3A03}">
      <dgm:prSet phldrT="[Texto]"/>
      <dgm:spPr/>
      <dgm:t>
        <a:bodyPr/>
        <a:lstStyle/>
        <a:p>
          <a:r>
            <a:rPr lang="pt-BR" dirty="0">
              <a:solidFill>
                <a:schemeClr val="bg1"/>
              </a:solidFill>
            </a:rPr>
            <a:t>Retrocessos ou tropeços na LACP</a:t>
          </a:r>
        </a:p>
      </dgm:t>
    </dgm:pt>
    <dgm:pt modelId="{E34639F9-A1D8-4458-A57E-A0EC6F6D7CAD}" type="parTrans" cxnId="{19236356-62AA-4D31-B0D9-B7A4C153A769}">
      <dgm:prSet/>
      <dgm:spPr/>
      <dgm:t>
        <a:bodyPr/>
        <a:lstStyle/>
        <a:p>
          <a:endParaRPr lang="pt-BR"/>
        </a:p>
      </dgm:t>
    </dgm:pt>
    <dgm:pt modelId="{4480BDE0-E6B8-419C-8B80-7B7DB6281E89}" type="sibTrans" cxnId="{19236356-62AA-4D31-B0D9-B7A4C153A769}">
      <dgm:prSet/>
      <dgm:spPr/>
      <dgm:t>
        <a:bodyPr/>
        <a:lstStyle/>
        <a:p>
          <a:endParaRPr lang="pt-BR"/>
        </a:p>
      </dgm:t>
    </dgm:pt>
    <dgm:pt modelId="{D4AACB2F-FD46-466E-9C8F-61751664D5EA}">
      <dgm:prSet phldrT="[Texto]" custT="1"/>
      <dgm:spPr>
        <a:solidFill>
          <a:srgbClr val="FFFF00"/>
        </a:solidFill>
      </dgm:spPr>
      <dgm:t>
        <a:bodyPr/>
        <a:lstStyle/>
        <a:p>
          <a:r>
            <a:rPr lang="pt-BR" altLang="pt-BR" sz="1300" b="1" baseline="0" dirty="0">
              <a:solidFill>
                <a:schemeClr val="bg1"/>
              </a:solidFill>
            </a:rPr>
            <a:t>Med. Prov. </a:t>
          </a:r>
          <a:r>
            <a:rPr lang="pt-BR" altLang="pt-BR" sz="1300" b="1" baseline="0">
              <a:solidFill>
                <a:schemeClr val="bg1"/>
              </a:solidFill>
            </a:rPr>
            <a:t>1.984/00 </a:t>
          </a:r>
          <a:r>
            <a:rPr lang="pt-BR" altLang="pt-BR" sz="1300" b="1" baseline="0" dirty="0">
              <a:solidFill>
                <a:schemeClr val="bg1"/>
              </a:solidFill>
            </a:rPr>
            <a:t>e s. restringiram objeto da ACP</a:t>
          </a:r>
          <a:endParaRPr lang="pt-BR" sz="1300" baseline="0" dirty="0"/>
        </a:p>
      </dgm:t>
    </dgm:pt>
    <dgm:pt modelId="{FB9E42CF-3E85-4C9F-AF46-6447CFA1493E}" type="parTrans" cxnId="{8E390D14-C4C8-45F1-96EB-9972C42816A5}">
      <dgm:prSet/>
      <dgm:spPr/>
      <dgm:t>
        <a:bodyPr/>
        <a:lstStyle/>
        <a:p>
          <a:endParaRPr lang="pt-BR"/>
        </a:p>
      </dgm:t>
    </dgm:pt>
    <dgm:pt modelId="{6E7EBF72-EFA5-49A7-9C34-5990455CDBF2}" type="sibTrans" cxnId="{8E390D14-C4C8-45F1-96EB-9972C42816A5}">
      <dgm:prSet/>
      <dgm:spPr/>
      <dgm:t>
        <a:bodyPr/>
        <a:lstStyle/>
        <a:p>
          <a:endParaRPr lang="pt-BR"/>
        </a:p>
      </dgm:t>
    </dgm:pt>
    <dgm:pt modelId="{994B5288-5DD5-420A-84A7-C25563552EB2}">
      <dgm:prSet phldrT="[Texto]" custT="1"/>
      <dgm:spPr>
        <a:solidFill>
          <a:srgbClr val="FFFF00"/>
        </a:solidFill>
      </dgm:spPr>
      <dgm:t>
        <a:bodyPr/>
        <a:lstStyle/>
        <a:p>
          <a:r>
            <a:rPr lang="pt-BR" altLang="pt-BR" sz="1260" b="1" baseline="0" dirty="0">
              <a:solidFill>
                <a:schemeClr val="bg1"/>
              </a:solidFill>
            </a:rPr>
            <a:t>Med. Prov. 2.088-35/2000  reconvenção x membro do MP</a:t>
          </a:r>
          <a:endParaRPr lang="pt-BR" sz="1260" baseline="0" dirty="0"/>
        </a:p>
      </dgm:t>
    </dgm:pt>
    <dgm:pt modelId="{E01FE298-1E82-408C-ADBC-4666F8DB18EA}" type="parTrans" cxnId="{287E90B9-E171-4DA5-9887-B0E425F4805D}">
      <dgm:prSet/>
      <dgm:spPr/>
      <dgm:t>
        <a:bodyPr/>
        <a:lstStyle/>
        <a:p>
          <a:endParaRPr lang="pt-BR"/>
        </a:p>
      </dgm:t>
    </dgm:pt>
    <dgm:pt modelId="{89B62BED-3862-42A1-B30B-8C596FEF2EC9}" type="sibTrans" cxnId="{287E90B9-E171-4DA5-9887-B0E425F4805D}">
      <dgm:prSet/>
      <dgm:spPr/>
      <dgm:t>
        <a:bodyPr/>
        <a:lstStyle/>
        <a:p>
          <a:endParaRPr lang="pt-BR"/>
        </a:p>
      </dgm:t>
    </dgm:pt>
    <dgm:pt modelId="{C049380B-1D71-48E8-8536-00AC52851E4C}">
      <dgm:prSet phldrT="[Texto]" custT="1"/>
      <dgm:spPr>
        <a:solidFill>
          <a:srgbClr val="FFFF00"/>
        </a:solidFill>
      </dgm:spPr>
      <dgm:t>
        <a:bodyPr/>
        <a:lstStyle/>
        <a:p>
          <a:r>
            <a:rPr lang="pt-BR" altLang="pt-BR" sz="1260" b="1" baseline="0" dirty="0">
              <a:solidFill>
                <a:schemeClr val="bg1"/>
              </a:solidFill>
            </a:rPr>
            <a:t>Mais vedações no par. ún. do art. 1º LACP (Med. Provs.)</a:t>
          </a:r>
          <a:endParaRPr lang="pt-BR" sz="1260" baseline="0" dirty="0"/>
        </a:p>
      </dgm:t>
    </dgm:pt>
    <dgm:pt modelId="{B03D5918-21E4-44C7-ABEC-4ACD33BF263B}" type="parTrans" cxnId="{942943C9-9BD7-4AFA-A02B-EC1F125F7B83}">
      <dgm:prSet/>
      <dgm:spPr/>
      <dgm:t>
        <a:bodyPr/>
        <a:lstStyle/>
        <a:p>
          <a:endParaRPr lang="pt-BR"/>
        </a:p>
      </dgm:t>
    </dgm:pt>
    <dgm:pt modelId="{051F88D2-ECAB-449A-8739-FFA180FAAC4F}" type="sibTrans" cxnId="{942943C9-9BD7-4AFA-A02B-EC1F125F7B83}">
      <dgm:prSet/>
      <dgm:spPr/>
      <dgm:t>
        <a:bodyPr/>
        <a:lstStyle/>
        <a:p>
          <a:endParaRPr lang="pt-BR"/>
        </a:p>
      </dgm:t>
    </dgm:pt>
    <dgm:pt modelId="{6411D62A-283F-4D7A-856D-4889B7EE7731}">
      <dgm:prSet phldrT="[Texto]"/>
      <dgm:spPr>
        <a:solidFill>
          <a:srgbClr val="FFFF00"/>
        </a:solidFill>
      </dgm:spPr>
      <dgm:t>
        <a:bodyPr/>
        <a:lstStyle/>
        <a:p>
          <a:r>
            <a:rPr lang="pt-BR" b="1" baseline="0" dirty="0">
              <a:solidFill>
                <a:schemeClr val="bg1"/>
              </a:solidFill>
            </a:rPr>
            <a:t>1985 – veto à norma de extensão</a:t>
          </a:r>
          <a:endParaRPr lang="pt-BR" dirty="0"/>
        </a:p>
      </dgm:t>
    </dgm:pt>
    <dgm:pt modelId="{D951F817-F24F-466E-B623-865E88BA6195}" type="parTrans" cxnId="{D09EEDD2-2B0B-40E8-88BE-B5E3CA474CC0}">
      <dgm:prSet/>
      <dgm:spPr/>
      <dgm:t>
        <a:bodyPr/>
        <a:lstStyle/>
        <a:p>
          <a:endParaRPr lang="pt-BR"/>
        </a:p>
      </dgm:t>
    </dgm:pt>
    <dgm:pt modelId="{0F26DA50-E88E-447E-B41F-29E8CED8F67D}" type="sibTrans" cxnId="{D09EEDD2-2B0B-40E8-88BE-B5E3CA474CC0}">
      <dgm:prSet/>
      <dgm:spPr/>
      <dgm:t>
        <a:bodyPr/>
        <a:lstStyle/>
        <a:p>
          <a:endParaRPr lang="pt-BR"/>
        </a:p>
      </dgm:t>
    </dgm:pt>
    <dgm:pt modelId="{B44BC806-CCE9-463C-8B1C-D25F0B932B68}">
      <dgm:prSet phldrT="[Texto]" custT="1"/>
      <dgm:spPr>
        <a:solidFill>
          <a:srgbClr val="FFFF00"/>
        </a:solidFill>
      </dgm:spPr>
      <dgm:t>
        <a:bodyPr/>
        <a:lstStyle/>
        <a:p>
          <a:r>
            <a:rPr lang="pt-BR" altLang="pt-BR" sz="1400" b="1" baseline="0" dirty="0">
              <a:solidFill>
                <a:schemeClr val="bg1"/>
              </a:solidFill>
            </a:rPr>
            <a:t>PL 5.139/09 – arquivado em 17-03-10</a:t>
          </a:r>
          <a:endParaRPr lang="pt-BR" sz="1400" baseline="0" dirty="0"/>
        </a:p>
      </dgm:t>
    </dgm:pt>
    <dgm:pt modelId="{9657C911-87B0-4604-BADA-8AF1774E6223}" type="parTrans" cxnId="{8F76222C-921E-4B61-B7F8-0156882A2F85}">
      <dgm:prSet/>
      <dgm:spPr/>
      <dgm:t>
        <a:bodyPr/>
        <a:lstStyle/>
        <a:p>
          <a:endParaRPr lang="pt-BR"/>
        </a:p>
      </dgm:t>
    </dgm:pt>
    <dgm:pt modelId="{918B9425-814F-4D60-8D75-DE51F4743D27}" type="sibTrans" cxnId="{8F76222C-921E-4B61-B7F8-0156882A2F85}">
      <dgm:prSet/>
      <dgm:spPr/>
      <dgm:t>
        <a:bodyPr/>
        <a:lstStyle/>
        <a:p>
          <a:endParaRPr lang="pt-BR"/>
        </a:p>
      </dgm:t>
    </dgm:pt>
    <dgm:pt modelId="{2488ABF7-B845-4535-86A9-B7EAEFB5A430}">
      <dgm:prSet phldrT="[Texto]"/>
      <dgm:spPr>
        <a:solidFill>
          <a:srgbClr val="FFFF00"/>
        </a:solidFill>
      </dgm:spPr>
      <dgm:t>
        <a:bodyPr/>
        <a:lstStyle/>
        <a:p>
          <a:r>
            <a:rPr lang="pt-BR" altLang="pt-BR" b="1" baseline="0" dirty="0">
              <a:solidFill>
                <a:schemeClr val="bg1"/>
              </a:solidFill>
            </a:rPr>
            <a:t>CPC de 2015 não disciplinou o processo coletivo</a:t>
          </a:r>
          <a:endParaRPr lang="pt-BR" dirty="0"/>
        </a:p>
      </dgm:t>
    </dgm:pt>
    <dgm:pt modelId="{81CE6311-8C34-4502-B6D8-B6CBDF1C04E9}" type="parTrans" cxnId="{3E60D43C-50DD-480E-B92F-C96DC68EF7E4}">
      <dgm:prSet/>
      <dgm:spPr/>
      <dgm:t>
        <a:bodyPr/>
        <a:lstStyle/>
        <a:p>
          <a:endParaRPr lang="pt-BR"/>
        </a:p>
      </dgm:t>
    </dgm:pt>
    <dgm:pt modelId="{3F25AAA0-1D78-4F01-9D3C-C9D4724B3AB9}" type="sibTrans" cxnId="{3E60D43C-50DD-480E-B92F-C96DC68EF7E4}">
      <dgm:prSet/>
      <dgm:spPr/>
      <dgm:t>
        <a:bodyPr/>
        <a:lstStyle/>
        <a:p>
          <a:endParaRPr lang="pt-BR"/>
        </a:p>
      </dgm:t>
    </dgm:pt>
    <dgm:pt modelId="{124D70E2-36CF-4B68-92F1-9852D5AEC16F}">
      <dgm:prSet custT="1"/>
      <dgm:spPr>
        <a:solidFill>
          <a:srgbClr val="FFFF00"/>
        </a:solidFill>
      </dgm:spPr>
      <dgm:t>
        <a:bodyPr/>
        <a:lstStyle/>
        <a:p>
          <a:r>
            <a:rPr lang="pt-BR" altLang="pt-BR" sz="1400" b="1" baseline="0" dirty="0">
              <a:solidFill>
                <a:schemeClr val="bg1"/>
              </a:solidFill>
            </a:rPr>
            <a:t>Med. Prov. n. 1.570/97 </a:t>
          </a:r>
          <a:r>
            <a:rPr lang="pt-BR" altLang="pt-BR" sz="1200" b="1" baseline="0" dirty="0">
              <a:solidFill>
                <a:schemeClr val="bg1"/>
              </a:solidFill>
            </a:rPr>
            <a:t>– limites à coisa julgada: + de 20 anos…</a:t>
          </a:r>
          <a:endParaRPr lang="pt-BR" sz="1400" b="1" baseline="0" dirty="0">
            <a:solidFill>
              <a:schemeClr val="bg1"/>
            </a:solidFill>
          </a:endParaRPr>
        </a:p>
      </dgm:t>
    </dgm:pt>
    <dgm:pt modelId="{746B25E4-ACBD-4FAC-8EAE-347282499A6F}" type="parTrans" cxnId="{CE3DC813-DCC0-467E-AE3D-1D234C6ADA7C}">
      <dgm:prSet/>
      <dgm:spPr/>
      <dgm:t>
        <a:bodyPr/>
        <a:lstStyle/>
        <a:p>
          <a:endParaRPr lang="pt-BR"/>
        </a:p>
      </dgm:t>
    </dgm:pt>
    <dgm:pt modelId="{D9F3E126-3FC5-49AC-B888-5B8522692844}" type="sibTrans" cxnId="{CE3DC813-DCC0-467E-AE3D-1D234C6ADA7C}">
      <dgm:prSet/>
      <dgm:spPr/>
      <dgm:t>
        <a:bodyPr/>
        <a:lstStyle/>
        <a:p>
          <a:endParaRPr lang="pt-BR"/>
        </a:p>
      </dgm:t>
    </dgm:pt>
    <dgm:pt modelId="{EDB8192E-E5FD-4042-88EE-630E356401C2}" type="pres">
      <dgm:prSet presAssocID="{A220928C-F7F3-47FF-9E0A-AD728F871E48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4862FDF-D63E-4084-8B03-04B17CA645FF}" type="pres">
      <dgm:prSet presAssocID="{05B434A2-A6CF-4CA1-AB38-0838D57D3A03}" presName="centerShape" presStyleLbl="node0" presStyleIdx="0" presStyleCnt="1"/>
      <dgm:spPr/>
    </dgm:pt>
    <dgm:pt modelId="{DD4CA01C-553E-495B-A17E-9E351D654EB7}" type="pres">
      <dgm:prSet presAssocID="{D4AACB2F-FD46-466E-9C8F-61751664D5EA}" presName="node" presStyleLbl="node1" presStyleIdx="0" presStyleCnt="7">
        <dgm:presLayoutVars>
          <dgm:bulletEnabled val="1"/>
        </dgm:presLayoutVars>
      </dgm:prSet>
      <dgm:spPr/>
    </dgm:pt>
    <dgm:pt modelId="{587011D7-1535-4E0D-9ACB-12A11ACE440B}" type="pres">
      <dgm:prSet presAssocID="{D4AACB2F-FD46-466E-9C8F-61751664D5EA}" presName="dummy" presStyleCnt="0"/>
      <dgm:spPr/>
    </dgm:pt>
    <dgm:pt modelId="{1E43676B-052C-4BED-981D-A5C06DE26CDC}" type="pres">
      <dgm:prSet presAssocID="{6E7EBF72-EFA5-49A7-9C34-5990455CDBF2}" presName="sibTrans" presStyleLbl="sibTrans2D1" presStyleIdx="0" presStyleCnt="7"/>
      <dgm:spPr/>
    </dgm:pt>
    <dgm:pt modelId="{F4E4A384-6502-46AB-B00E-05FB822C6079}" type="pres">
      <dgm:prSet presAssocID="{994B5288-5DD5-420A-84A7-C25563552EB2}" presName="node" presStyleLbl="node1" presStyleIdx="1" presStyleCnt="7">
        <dgm:presLayoutVars>
          <dgm:bulletEnabled val="1"/>
        </dgm:presLayoutVars>
      </dgm:prSet>
      <dgm:spPr/>
    </dgm:pt>
    <dgm:pt modelId="{67BDA0C9-29CD-41AD-80DB-518CE6E67A2D}" type="pres">
      <dgm:prSet presAssocID="{994B5288-5DD5-420A-84A7-C25563552EB2}" presName="dummy" presStyleCnt="0"/>
      <dgm:spPr/>
    </dgm:pt>
    <dgm:pt modelId="{0708CC34-3BF7-41E6-A9D1-92D5F5534C26}" type="pres">
      <dgm:prSet presAssocID="{89B62BED-3862-42A1-B30B-8C596FEF2EC9}" presName="sibTrans" presStyleLbl="sibTrans2D1" presStyleIdx="1" presStyleCnt="7"/>
      <dgm:spPr/>
    </dgm:pt>
    <dgm:pt modelId="{188E417A-0E35-4F3A-9F07-B3304FBE1F77}" type="pres">
      <dgm:prSet presAssocID="{C049380B-1D71-48E8-8536-00AC52851E4C}" presName="node" presStyleLbl="node1" presStyleIdx="2" presStyleCnt="7">
        <dgm:presLayoutVars>
          <dgm:bulletEnabled val="1"/>
        </dgm:presLayoutVars>
      </dgm:prSet>
      <dgm:spPr/>
    </dgm:pt>
    <dgm:pt modelId="{EF3266A6-7ED0-4C51-B844-9FF4677FCE37}" type="pres">
      <dgm:prSet presAssocID="{C049380B-1D71-48E8-8536-00AC52851E4C}" presName="dummy" presStyleCnt="0"/>
      <dgm:spPr/>
    </dgm:pt>
    <dgm:pt modelId="{31A4EC98-7EF0-4826-84FC-2C78B059B97D}" type="pres">
      <dgm:prSet presAssocID="{051F88D2-ECAB-449A-8739-FFA180FAAC4F}" presName="sibTrans" presStyleLbl="sibTrans2D1" presStyleIdx="2" presStyleCnt="7"/>
      <dgm:spPr/>
    </dgm:pt>
    <dgm:pt modelId="{9FE05496-7253-41E1-93F1-A46A244A1896}" type="pres">
      <dgm:prSet presAssocID="{B44BC806-CCE9-463C-8B1C-D25F0B932B68}" presName="node" presStyleLbl="node1" presStyleIdx="3" presStyleCnt="7">
        <dgm:presLayoutVars>
          <dgm:bulletEnabled val="1"/>
        </dgm:presLayoutVars>
      </dgm:prSet>
      <dgm:spPr/>
    </dgm:pt>
    <dgm:pt modelId="{914D0EA1-D115-46F8-BC1D-333560E57A40}" type="pres">
      <dgm:prSet presAssocID="{B44BC806-CCE9-463C-8B1C-D25F0B932B68}" presName="dummy" presStyleCnt="0"/>
      <dgm:spPr/>
    </dgm:pt>
    <dgm:pt modelId="{22466B83-AAB5-41E9-BEEE-7EB94C507570}" type="pres">
      <dgm:prSet presAssocID="{918B9425-814F-4D60-8D75-DE51F4743D27}" presName="sibTrans" presStyleLbl="sibTrans2D1" presStyleIdx="3" presStyleCnt="7"/>
      <dgm:spPr/>
    </dgm:pt>
    <dgm:pt modelId="{9FF0049A-C3E7-4138-B341-9CEB22A7F079}" type="pres">
      <dgm:prSet presAssocID="{2488ABF7-B845-4535-86A9-B7EAEFB5A430}" presName="node" presStyleLbl="node1" presStyleIdx="4" presStyleCnt="7">
        <dgm:presLayoutVars>
          <dgm:bulletEnabled val="1"/>
        </dgm:presLayoutVars>
      </dgm:prSet>
      <dgm:spPr/>
    </dgm:pt>
    <dgm:pt modelId="{1CA5C935-897F-4D98-B0BB-9DDF58E8965C}" type="pres">
      <dgm:prSet presAssocID="{2488ABF7-B845-4535-86A9-B7EAEFB5A430}" presName="dummy" presStyleCnt="0"/>
      <dgm:spPr/>
    </dgm:pt>
    <dgm:pt modelId="{276DCFDA-1D91-4F94-A8DA-6173C70A8F3D}" type="pres">
      <dgm:prSet presAssocID="{3F25AAA0-1D78-4F01-9D3C-C9D4724B3AB9}" presName="sibTrans" presStyleLbl="sibTrans2D1" presStyleIdx="4" presStyleCnt="7"/>
      <dgm:spPr/>
    </dgm:pt>
    <dgm:pt modelId="{65A7D71D-717B-4BEA-9994-ABD638E1CF80}" type="pres">
      <dgm:prSet presAssocID="{6411D62A-283F-4D7A-856D-4889B7EE7731}" presName="node" presStyleLbl="node1" presStyleIdx="5" presStyleCnt="7">
        <dgm:presLayoutVars>
          <dgm:bulletEnabled val="1"/>
        </dgm:presLayoutVars>
      </dgm:prSet>
      <dgm:spPr/>
    </dgm:pt>
    <dgm:pt modelId="{F2029376-F07F-4892-8091-7AE1742AC471}" type="pres">
      <dgm:prSet presAssocID="{6411D62A-283F-4D7A-856D-4889B7EE7731}" presName="dummy" presStyleCnt="0"/>
      <dgm:spPr/>
    </dgm:pt>
    <dgm:pt modelId="{0563BC1C-CCEA-41DB-A19B-529FED0C713C}" type="pres">
      <dgm:prSet presAssocID="{0F26DA50-E88E-447E-B41F-29E8CED8F67D}" presName="sibTrans" presStyleLbl="sibTrans2D1" presStyleIdx="5" presStyleCnt="7"/>
      <dgm:spPr/>
    </dgm:pt>
    <dgm:pt modelId="{C93C7F8C-DC15-4F6A-B554-7262DB75147C}" type="pres">
      <dgm:prSet presAssocID="{124D70E2-36CF-4B68-92F1-9852D5AEC16F}" presName="node" presStyleLbl="node1" presStyleIdx="6" presStyleCnt="7">
        <dgm:presLayoutVars>
          <dgm:bulletEnabled val="1"/>
        </dgm:presLayoutVars>
      </dgm:prSet>
      <dgm:spPr/>
    </dgm:pt>
    <dgm:pt modelId="{D6EDADD1-0F3B-4673-8F0A-E07992EEE730}" type="pres">
      <dgm:prSet presAssocID="{124D70E2-36CF-4B68-92F1-9852D5AEC16F}" presName="dummy" presStyleCnt="0"/>
      <dgm:spPr/>
    </dgm:pt>
    <dgm:pt modelId="{73A4E4AA-CA16-44D2-BEC5-C83582F62A2F}" type="pres">
      <dgm:prSet presAssocID="{D9F3E126-3FC5-49AC-B888-5B8522692844}" presName="sibTrans" presStyleLbl="sibTrans2D1" presStyleIdx="6" presStyleCnt="7"/>
      <dgm:spPr/>
    </dgm:pt>
  </dgm:ptLst>
  <dgm:cxnLst>
    <dgm:cxn modelId="{2ABBED12-B386-48EA-81D1-7EAAFA2CF2CE}" type="presOf" srcId="{89B62BED-3862-42A1-B30B-8C596FEF2EC9}" destId="{0708CC34-3BF7-41E6-A9D1-92D5F5534C26}" srcOrd="0" destOrd="0" presId="urn:microsoft.com/office/officeart/2005/8/layout/radial6"/>
    <dgm:cxn modelId="{CE3DC813-DCC0-467E-AE3D-1D234C6ADA7C}" srcId="{05B434A2-A6CF-4CA1-AB38-0838D57D3A03}" destId="{124D70E2-36CF-4B68-92F1-9852D5AEC16F}" srcOrd="6" destOrd="0" parTransId="{746B25E4-ACBD-4FAC-8EAE-347282499A6F}" sibTransId="{D9F3E126-3FC5-49AC-B888-5B8522692844}"/>
    <dgm:cxn modelId="{8E390D14-C4C8-45F1-96EB-9972C42816A5}" srcId="{05B434A2-A6CF-4CA1-AB38-0838D57D3A03}" destId="{D4AACB2F-FD46-466E-9C8F-61751664D5EA}" srcOrd="0" destOrd="0" parTransId="{FB9E42CF-3E85-4C9F-AF46-6447CFA1493E}" sibTransId="{6E7EBF72-EFA5-49A7-9C34-5990455CDBF2}"/>
    <dgm:cxn modelId="{D8A4F514-77CE-47C6-83DE-3F679D2E71B4}" type="presOf" srcId="{0F26DA50-E88E-447E-B41F-29E8CED8F67D}" destId="{0563BC1C-CCEA-41DB-A19B-529FED0C713C}" srcOrd="0" destOrd="0" presId="urn:microsoft.com/office/officeart/2005/8/layout/radial6"/>
    <dgm:cxn modelId="{8F76222C-921E-4B61-B7F8-0156882A2F85}" srcId="{05B434A2-A6CF-4CA1-AB38-0838D57D3A03}" destId="{B44BC806-CCE9-463C-8B1C-D25F0B932B68}" srcOrd="3" destOrd="0" parTransId="{9657C911-87B0-4604-BADA-8AF1774E6223}" sibTransId="{918B9425-814F-4D60-8D75-DE51F4743D27}"/>
    <dgm:cxn modelId="{3E60D43C-50DD-480E-B92F-C96DC68EF7E4}" srcId="{05B434A2-A6CF-4CA1-AB38-0838D57D3A03}" destId="{2488ABF7-B845-4535-86A9-B7EAEFB5A430}" srcOrd="4" destOrd="0" parTransId="{81CE6311-8C34-4502-B6D8-B6CBDF1C04E9}" sibTransId="{3F25AAA0-1D78-4F01-9D3C-C9D4724B3AB9}"/>
    <dgm:cxn modelId="{13969162-2D8C-4DFE-A899-CC1576AE6206}" type="presOf" srcId="{124D70E2-36CF-4B68-92F1-9852D5AEC16F}" destId="{C93C7F8C-DC15-4F6A-B554-7262DB75147C}" srcOrd="0" destOrd="0" presId="urn:microsoft.com/office/officeart/2005/8/layout/radial6"/>
    <dgm:cxn modelId="{68054C65-800D-4BFF-BA70-55CF000980F0}" type="presOf" srcId="{C049380B-1D71-48E8-8536-00AC52851E4C}" destId="{188E417A-0E35-4F3A-9F07-B3304FBE1F77}" srcOrd="0" destOrd="0" presId="urn:microsoft.com/office/officeart/2005/8/layout/radial6"/>
    <dgm:cxn modelId="{19236356-62AA-4D31-B0D9-B7A4C153A769}" srcId="{A220928C-F7F3-47FF-9E0A-AD728F871E48}" destId="{05B434A2-A6CF-4CA1-AB38-0838D57D3A03}" srcOrd="0" destOrd="0" parTransId="{E34639F9-A1D8-4458-A57E-A0EC6F6D7CAD}" sibTransId="{4480BDE0-E6B8-419C-8B80-7B7DB6281E89}"/>
    <dgm:cxn modelId="{D3C49B7B-52D4-49AE-9601-EBF8FEBE003B}" type="presOf" srcId="{051F88D2-ECAB-449A-8739-FFA180FAAC4F}" destId="{31A4EC98-7EF0-4826-84FC-2C78B059B97D}" srcOrd="0" destOrd="0" presId="urn:microsoft.com/office/officeart/2005/8/layout/radial6"/>
    <dgm:cxn modelId="{A30ADE87-1DB1-487D-80CB-8DA4DEFF9CB9}" type="presOf" srcId="{2488ABF7-B845-4535-86A9-B7EAEFB5A430}" destId="{9FF0049A-C3E7-4138-B341-9CEB22A7F079}" srcOrd="0" destOrd="0" presId="urn:microsoft.com/office/officeart/2005/8/layout/radial6"/>
    <dgm:cxn modelId="{A37F0192-AF60-437C-A75D-F03A7885A1B3}" type="presOf" srcId="{6411D62A-283F-4D7A-856D-4889B7EE7731}" destId="{65A7D71D-717B-4BEA-9994-ABD638E1CF80}" srcOrd="0" destOrd="0" presId="urn:microsoft.com/office/officeart/2005/8/layout/radial6"/>
    <dgm:cxn modelId="{5187CEA0-8531-4B8A-81D0-CC43DEBBF58A}" type="presOf" srcId="{A220928C-F7F3-47FF-9E0A-AD728F871E48}" destId="{EDB8192E-E5FD-4042-88EE-630E356401C2}" srcOrd="0" destOrd="0" presId="urn:microsoft.com/office/officeart/2005/8/layout/radial6"/>
    <dgm:cxn modelId="{287E90B9-E171-4DA5-9887-B0E425F4805D}" srcId="{05B434A2-A6CF-4CA1-AB38-0838D57D3A03}" destId="{994B5288-5DD5-420A-84A7-C25563552EB2}" srcOrd="1" destOrd="0" parTransId="{E01FE298-1E82-408C-ADBC-4666F8DB18EA}" sibTransId="{89B62BED-3862-42A1-B30B-8C596FEF2EC9}"/>
    <dgm:cxn modelId="{374256BA-9350-46FB-B328-0A8A8B08100C}" type="presOf" srcId="{B44BC806-CCE9-463C-8B1C-D25F0B932B68}" destId="{9FE05496-7253-41E1-93F1-A46A244A1896}" srcOrd="0" destOrd="0" presId="urn:microsoft.com/office/officeart/2005/8/layout/radial6"/>
    <dgm:cxn modelId="{97DBDDC4-B881-473F-9B22-0F8C6436D34E}" type="presOf" srcId="{3F25AAA0-1D78-4F01-9D3C-C9D4724B3AB9}" destId="{276DCFDA-1D91-4F94-A8DA-6173C70A8F3D}" srcOrd="0" destOrd="0" presId="urn:microsoft.com/office/officeart/2005/8/layout/radial6"/>
    <dgm:cxn modelId="{8400B5C5-5901-4EBF-B8DB-AB3128328D87}" type="presOf" srcId="{D4AACB2F-FD46-466E-9C8F-61751664D5EA}" destId="{DD4CA01C-553E-495B-A17E-9E351D654EB7}" srcOrd="0" destOrd="0" presId="urn:microsoft.com/office/officeart/2005/8/layout/radial6"/>
    <dgm:cxn modelId="{942943C9-9BD7-4AFA-A02B-EC1F125F7B83}" srcId="{05B434A2-A6CF-4CA1-AB38-0838D57D3A03}" destId="{C049380B-1D71-48E8-8536-00AC52851E4C}" srcOrd="2" destOrd="0" parTransId="{B03D5918-21E4-44C7-ABEC-4ACD33BF263B}" sibTransId="{051F88D2-ECAB-449A-8739-FFA180FAAC4F}"/>
    <dgm:cxn modelId="{2ED185CE-15E5-4E71-99F4-BB40A3443C5C}" type="presOf" srcId="{918B9425-814F-4D60-8D75-DE51F4743D27}" destId="{22466B83-AAB5-41E9-BEEE-7EB94C507570}" srcOrd="0" destOrd="0" presId="urn:microsoft.com/office/officeart/2005/8/layout/radial6"/>
    <dgm:cxn modelId="{D09EEDD2-2B0B-40E8-88BE-B5E3CA474CC0}" srcId="{05B434A2-A6CF-4CA1-AB38-0838D57D3A03}" destId="{6411D62A-283F-4D7A-856D-4889B7EE7731}" srcOrd="5" destOrd="0" parTransId="{D951F817-F24F-466E-B623-865E88BA6195}" sibTransId="{0F26DA50-E88E-447E-B41F-29E8CED8F67D}"/>
    <dgm:cxn modelId="{2D7AB2DE-AA16-40C2-B0C7-8B94206256D9}" type="presOf" srcId="{6E7EBF72-EFA5-49A7-9C34-5990455CDBF2}" destId="{1E43676B-052C-4BED-981D-A5C06DE26CDC}" srcOrd="0" destOrd="0" presId="urn:microsoft.com/office/officeart/2005/8/layout/radial6"/>
    <dgm:cxn modelId="{00A80DDF-59B2-4AC1-84EA-400895A838EB}" type="presOf" srcId="{D9F3E126-3FC5-49AC-B888-5B8522692844}" destId="{73A4E4AA-CA16-44D2-BEC5-C83582F62A2F}" srcOrd="0" destOrd="0" presId="urn:microsoft.com/office/officeart/2005/8/layout/radial6"/>
    <dgm:cxn modelId="{BAEF2DE1-8634-4BEA-963D-642961949F8E}" type="presOf" srcId="{994B5288-5DD5-420A-84A7-C25563552EB2}" destId="{F4E4A384-6502-46AB-B00E-05FB822C6079}" srcOrd="0" destOrd="0" presId="urn:microsoft.com/office/officeart/2005/8/layout/radial6"/>
    <dgm:cxn modelId="{4AE8B6E7-C8E1-4F0D-888B-2860C89A329A}" type="presOf" srcId="{05B434A2-A6CF-4CA1-AB38-0838D57D3A03}" destId="{C4862FDF-D63E-4084-8B03-04B17CA645FF}" srcOrd="0" destOrd="0" presId="urn:microsoft.com/office/officeart/2005/8/layout/radial6"/>
    <dgm:cxn modelId="{FC7FBC83-B8A8-4D25-8EFF-B1315BF4FDAD}" type="presParOf" srcId="{EDB8192E-E5FD-4042-88EE-630E356401C2}" destId="{C4862FDF-D63E-4084-8B03-04B17CA645FF}" srcOrd="0" destOrd="0" presId="urn:microsoft.com/office/officeart/2005/8/layout/radial6"/>
    <dgm:cxn modelId="{990ACD79-3082-4C64-9356-91F308950709}" type="presParOf" srcId="{EDB8192E-E5FD-4042-88EE-630E356401C2}" destId="{DD4CA01C-553E-495B-A17E-9E351D654EB7}" srcOrd="1" destOrd="0" presId="urn:microsoft.com/office/officeart/2005/8/layout/radial6"/>
    <dgm:cxn modelId="{635717D7-042B-4BB2-83EA-F0A654960CB0}" type="presParOf" srcId="{EDB8192E-E5FD-4042-88EE-630E356401C2}" destId="{587011D7-1535-4E0D-9ACB-12A11ACE440B}" srcOrd="2" destOrd="0" presId="urn:microsoft.com/office/officeart/2005/8/layout/radial6"/>
    <dgm:cxn modelId="{3970F9DB-6538-43B8-9AEC-C894ADC8F119}" type="presParOf" srcId="{EDB8192E-E5FD-4042-88EE-630E356401C2}" destId="{1E43676B-052C-4BED-981D-A5C06DE26CDC}" srcOrd="3" destOrd="0" presId="urn:microsoft.com/office/officeart/2005/8/layout/radial6"/>
    <dgm:cxn modelId="{AF92F1D1-EA28-4A37-BC5F-CAA686147231}" type="presParOf" srcId="{EDB8192E-E5FD-4042-88EE-630E356401C2}" destId="{F4E4A384-6502-46AB-B00E-05FB822C6079}" srcOrd="4" destOrd="0" presId="urn:microsoft.com/office/officeart/2005/8/layout/radial6"/>
    <dgm:cxn modelId="{091DD0B9-6461-434B-82BF-45F8C7953B21}" type="presParOf" srcId="{EDB8192E-E5FD-4042-88EE-630E356401C2}" destId="{67BDA0C9-29CD-41AD-80DB-518CE6E67A2D}" srcOrd="5" destOrd="0" presId="urn:microsoft.com/office/officeart/2005/8/layout/radial6"/>
    <dgm:cxn modelId="{342F8D0D-C116-48E9-9779-CA803C97FFA6}" type="presParOf" srcId="{EDB8192E-E5FD-4042-88EE-630E356401C2}" destId="{0708CC34-3BF7-41E6-A9D1-92D5F5534C26}" srcOrd="6" destOrd="0" presId="urn:microsoft.com/office/officeart/2005/8/layout/radial6"/>
    <dgm:cxn modelId="{3A073FA3-514E-4720-962D-8DFE697E7134}" type="presParOf" srcId="{EDB8192E-E5FD-4042-88EE-630E356401C2}" destId="{188E417A-0E35-4F3A-9F07-B3304FBE1F77}" srcOrd="7" destOrd="0" presId="urn:microsoft.com/office/officeart/2005/8/layout/radial6"/>
    <dgm:cxn modelId="{9BB958DC-48C4-41E9-87FD-7FCE59A9B5E2}" type="presParOf" srcId="{EDB8192E-E5FD-4042-88EE-630E356401C2}" destId="{EF3266A6-7ED0-4C51-B844-9FF4677FCE37}" srcOrd="8" destOrd="0" presId="urn:microsoft.com/office/officeart/2005/8/layout/radial6"/>
    <dgm:cxn modelId="{4669BCE3-1D4C-44C4-AC13-A953B7A6EA71}" type="presParOf" srcId="{EDB8192E-E5FD-4042-88EE-630E356401C2}" destId="{31A4EC98-7EF0-4826-84FC-2C78B059B97D}" srcOrd="9" destOrd="0" presId="urn:microsoft.com/office/officeart/2005/8/layout/radial6"/>
    <dgm:cxn modelId="{36745275-DE7E-4F5E-95A3-A8D6A8650A66}" type="presParOf" srcId="{EDB8192E-E5FD-4042-88EE-630E356401C2}" destId="{9FE05496-7253-41E1-93F1-A46A244A1896}" srcOrd="10" destOrd="0" presId="urn:microsoft.com/office/officeart/2005/8/layout/radial6"/>
    <dgm:cxn modelId="{67A64A13-54EC-4CEB-8885-117A0CBCFDC3}" type="presParOf" srcId="{EDB8192E-E5FD-4042-88EE-630E356401C2}" destId="{914D0EA1-D115-46F8-BC1D-333560E57A40}" srcOrd="11" destOrd="0" presId="urn:microsoft.com/office/officeart/2005/8/layout/radial6"/>
    <dgm:cxn modelId="{66BA8196-379B-4DFA-8538-AABD3411359A}" type="presParOf" srcId="{EDB8192E-E5FD-4042-88EE-630E356401C2}" destId="{22466B83-AAB5-41E9-BEEE-7EB94C507570}" srcOrd="12" destOrd="0" presId="urn:microsoft.com/office/officeart/2005/8/layout/radial6"/>
    <dgm:cxn modelId="{15D11E19-B8A4-40C9-8BFB-7A71B2693094}" type="presParOf" srcId="{EDB8192E-E5FD-4042-88EE-630E356401C2}" destId="{9FF0049A-C3E7-4138-B341-9CEB22A7F079}" srcOrd="13" destOrd="0" presId="urn:microsoft.com/office/officeart/2005/8/layout/radial6"/>
    <dgm:cxn modelId="{F13746E4-3228-40EC-BACC-99F3837F8A62}" type="presParOf" srcId="{EDB8192E-E5FD-4042-88EE-630E356401C2}" destId="{1CA5C935-897F-4D98-B0BB-9DDF58E8965C}" srcOrd="14" destOrd="0" presId="urn:microsoft.com/office/officeart/2005/8/layout/radial6"/>
    <dgm:cxn modelId="{39822B87-4264-4D51-B1BB-846BF7332B67}" type="presParOf" srcId="{EDB8192E-E5FD-4042-88EE-630E356401C2}" destId="{276DCFDA-1D91-4F94-A8DA-6173C70A8F3D}" srcOrd="15" destOrd="0" presId="urn:microsoft.com/office/officeart/2005/8/layout/radial6"/>
    <dgm:cxn modelId="{C0838601-4ED2-4002-918B-00152A5CEC3C}" type="presParOf" srcId="{EDB8192E-E5FD-4042-88EE-630E356401C2}" destId="{65A7D71D-717B-4BEA-9994-ABD638E1CF80}" srcOrd="16" destOrd="0" presId="urn:microsoft.com/office/officeart/2005/8/layout/radial6"/>
    <dgm:cxn modelId="{57AEA461-110D-4477-9CBA-0C668843D07D}" type="presParOf" srcId="{EDB8192E-E5FD-4042-88EE-630E356401C2}" destId="{F2029376-F07F-4892-8091-7AE1742AC471}" srcOrd="17" destOrd="0" presId="urn:microsoft.com/office/officeart/2005/8/layout/radial6"/>
    <dgm:cxn modelId="{2A7E81AB-31F1-49D6-8C56-4AD8F3BF8774}" type="presParOf" srcId="{EDB8192E-E5FD-4042-88EE-630E356401C2}" destId="{0563BC1C-CCEA-41DB-A19B-529FED0C713C}" srcOrd="18" destOrd="0" presId="urn:microsoft.com/office/officeart/2005/8/layout/radial6"/>
    <dgm:cxn modelId="{1D316953-8F47-45CC-A416-2C49A4DC55D0}" type="presParOf" srcId="{EDB8192E-E5FD-4042-88EE-630E356401C2}" destId="{C93C7F8C-DC15-4F6A-B554-7262DB75147C}" srcOrd="19" destOrd="0" presId="urn:microsoft.com/office/officeart/2005/8/layout/radial6"/>
    <dgm:cxn modelId="{E0FA6265-7A6F-43E5-B9A3-541C7C4B2659}" type="presParOf" srcId="{EDB8192E-E5FD-4042-88EE-630E356401C2}" destId="{D6EDADD1-0F3B-4673-8F0A-E07992EEE730}" srcOrd="20" destOrd="0" presId="urn:microsoft.com/office/officeart/2005/8/layout/radial6"/>
    <dgm:cxn modelId="{27143855-3203-4851-91E8-9E295347B015}" type="presParOf" srcId="{EDB8192E-E5FD-4042-88EE-630E356401C2}" destId="{73A4E4AA-CA16-44D2-BEC5-C83582F62A2F}" srcOrd="21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A4E4AA-CA16-44D2-BEC5-C83582F62A2F}">
      <dsp:nvSpPr>
        <dsp:cNvPr id="0" name=""/>
        <dsp:cNvSpPr/>
      </dsp:nvSpPr>
      <dsp:spPr>
        <a:xfrm>
          <a:off x="1682463" y="706827"/>
          <a:ext cx="5599560" cy="5599560"/>
        </a:xfrm>
        <a:prstGeom prst="blockArc">
          <a:avLst>
            <a:gd name="adj1" fmla="val 13114286"/>
            <a:gd name="adj2" fmla="val 16200000"/>
            <a:gd name="adj3" fmla="val 390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63BC1C-CCEA-41DB-A19B-529FED0C713C}">
      <dsp:nvSpPr>
        <dsp:cNvPr id="0" name=""/>
        <dsp:cNvSpPr/>
      </dsp:nvSpPr>
      <dsp:spPr>
        <a:xfrm>
          <a:off x="1682463" y="706827"/>
          <a:ext cx="5599560" cy="5599560"/>
        </a:xfrm>
        <a:prstGeom prst="blockArc">
          <a:avLst>
            <a:gd name="adj1" fmla="val 10028571"/>
            <a:gd name="adj2" fmla="val 13114286"/>
            <a:gd name="adj3" fmla="val 390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6DCFDA-1D91-4F94-A8DA-6173C70A8F3D}">
      <dsp:nvSpPr>
        <dsp:cNvPr id="0" name=""/>
        <dsp:cNvSpPr/>
      </dsp:nvSpPr>
      <dsp:spPr>
        <a:xfrm>
          <a:off x="1682463" y="706827"/>
          <a:ext cx="5599560" cy="5599560"/>
        </a:xfrm>
        <a:prstGeom prst="blockArc">
          <a:avLst>
            <a:gd name="adj1" fmla="val 6942857"/>
            <a:gd name="adj2" fmla="val 10028571"/>
            <a:gd name="adj3" fmla="val 390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466B83-AAB5-41E9-BEEE-7EB94C507570}">
      <dsp:nvSpPr>
        <dsp:cNvPr id="0" name=""/>
        <dsp:cNvSpPr/>
      </dsp:nvSpPr>
      <dsp:spPr>
        <a:xfrm>
          <a:off x="1682463" y="706827"/>
          <a:ext cx="5599560" cy="5599560"/>
        </a:xfrm>
        <a:prstGeom prst="blockArc">
          <a:avLst>
            <a:gd name="adj1" fmla="val 3857143"/>
            <a:gd name="adj2" fmla="val 6942857"/>
            <a:gd name="adj3" fmla="val 390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A4EC98-7EF0-4826-84FC-2C78B059B97D}">
      <dsp:nvSpPr>
        <dsp:cNvPr id="0" name=""/>
        <dsp:cNvSpPr/>
      </dsp:nvSpPr>
      <dsp:spPr>
        <a:xfrm>
          <a:off x="1682463" y="706827"/>
          <a:ext cx="5599560" cy="5599560"/>
        </a:xfrm>
        <a:prstGeom prst="blockArc">
          <a:avLst>
            <a:gd name="adj1" fmla="val 771429"/>
            <a:gd name="adj2" fmla="val 3857143"/>
            <a:gd name="adj3" fmla="val 390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08CC34-3BF7-41E6-A9D1-92D5F5534C26}">
      <dsp:nvSpPr>
        <dsp:cNvPr id="0" name=""/>
        <dsp:cNvSpPr/>
      </dsp:nvSpPr>
      <dsp:spPr>
        <a:xfrm>
          <a:off x="1682463" y="706827"/>
          <a:ext cx="5599560" cy="5599560"/>
        </a:xfrm>
        <a:prstGeom prst="blockArc">
          <a:avLst>
            <a:gd name="adj1" fmla="val 19285714"/>
            <a:gd name="adj2" fmla="val 771429"/>
            <a:gd name="adj3" fmla="val 390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43676B-052C-4BED-981D-A5C06DE26CDC}">
      <dsp:nvSpPr>
        <dsp:cNvPr id="0" name=""/>
        <dsp:cNvSpPr/>
      </dsp:nvSpPr>
      <dsp:spPr>
        <a:xfrm>
          <a:off x="1682463" y="706827"/>
          <a:ext cx="5599560" cy="5599560"/>
        </a:xfrm>
        <a:prstGeom prst="blockArc">
          <a:avLst>
            <a:gd name="adj1" fmla="val 16200000"/>
            <a:gd name="adj2" fmla="val 19285714"/>
            <a:gd name="adj3" fmla="val 3908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862FDF-D63E-4084-8B03-04B17CA645FF}">
      <dsp:nvSpPr>
        <dsp:cNvPr id="0" name=""/>
        <dsp:cNvSpPr/>
      </dsp:nvSpPr>
      <dsp:spPr>
        <a:xfrm>
          <a:off x="3396700" y="2421064"/>
          <a:ext cx="2171086" cy="217108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2000" kern="1200" dirty="0">
              <a:solidFill>
                <a:schemeClr val="bg1"/>
              </a:solidFill>
            </a:rPr>
            <a:t>Retrocessos ou tropeços na LACP</a:t>
          </a:r>
        </a:p>
      </dsp:txBody>
      <dsp:txXfrm>
        <a:off x="3714648" y="2739012"/>
        <a:ext cx="1535190" cy="1535190"/>
      </dsp:txXfrm>
    </dsp:sp>
    <dsp:sp modelId="{DD4CA01C-553E-495B-A17E-9E351D654EB7}">
      <dsp:nvSpPr>
        <dsp:cNvPr id="0" name=""/>
        <dsp:cNvSpPr/>
      </dsp:nvSpPr>
      <dsp:spPr>
        <a:xfrm>
          <a:off x="3722363" y="1658"/>
          <a:ext cx="1519760" cy="1519760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altLang="pt-BR" sz="1300" b="1" kern="1200" baseline="0" dirty="0">
              <a:solidFill>
                <a:schemeClr val="bg1"/>
              </a:solidFill>
            </a:rPr>
            <a:t>Med. Prov. </a:t>
          </a:r>
          <a:r>
            <a:rPr lang="pt-BR" altLang="pt-BR" sz="1300" b="1" kern="1200" baseline="0">
              <a:solidFill>
                <a:schemeClr val="bg1"/>
              </a:solidFill>
            </a:rPr>
            <a:t>1.984/00 </a:t>
          </a:r>
          <a:r>
            <a:rPr lang="pt-BR" altLang="pt-BR" sz="1300" b="1" kern="1200" baseline="0" dirty="0">
              <a:solidFill>
                <a:schemeClr val="bg1"/>
              </a:solidFill>
            </a:rPr>
            <a:t>e s. restringiram objeto da ACP</a:t>
          </a:r>
          <a:endParaRPr lang="pt-BR" sz="1300" kern="1200" baseline="0" dirty="0"/>
        </a:p>
      </dsp:txBody>
      <dsp:txXfrm>
        <a:off x="3944927" y="224222"/>
        <a:ext cx="1074632" cy="1074632"/>
      </dsp:txXfrm>
    </dsp:sp>
    <dsp:sp modelId="{F4E4A384-6502-46AB-B00E-05FB822C6079}">
      <dsp:nvSpPr>
        <dsp:cNvPr id="0" name=""/>
        <dsp:cNvSpPr/>
      </dsp:nvSpPr>
      <dsp:spPr>
        <a:xfrm>
          <a:off x="5868544" y="1035204"/>
          <a:ext cx="1519760" cy="1519760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6007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altLang="pt-BR" sz="1260" b="1" kern="1200" baseline="0" dirty="0">
              <a:solidFill>
                <a:schemeClr val="bg1"/>
              </a:solidFill>
            </a:rPr>
            <a:t>Med. Prov. 2.088-35/2000  reconvenção x membro do MP</a:t>
          </a:r>
          <a:endParaRPr lang="pt-BR" sz="1260" kern="1200" baseline="0" dirty="0"/>
        </a:p>
      </dsp:txBody>
      <dsp:txXfrm>
        <a:off x="6091108" y="1257768"/>
        <a:ext cx="1074632" cy="1074632"/>
      </dsp:txXfrm>
    </dsp:sp>
    <dsp:sp modelId="{188E417A-0E35-4F3A-9F07-B3304FBE1F77}">
      <dsp:nvSpPr>
        <dsp:cNvPr id="0" name=""/>
        <dsp:cNvSpPr/>
      </dsp:nvSpPr>
      <dsp:spPr>
        <a:xfrm>
          <a:off x="6398607" y="3357562"/>
          <a:ext cx="1519760" cy="1519760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6007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altLang="pt-BR" sz="1260" b="1" kern="1200" baseline="0" dirty="0">
              <a:solidFill>
                <a:schemeClr val="bg1"/>
              </a:solidFill>
            </a:rPr>
            <a:t>Mais vedações no par. ún. do art. 1º LACP (Med. Provs.)</a:t>
          </a:r>
          <a:endParaRPr lang="pt-BR" sz="1260" kern="1200" baseline="0" dirty="0"/>
        </a:p>
      </dsp:txBody>
      <dsp:txXfrm>
        <a:off x="6621171" y="3580126"/>
        <a:ext cx="1074632" cy="1074632"/>
      </dsp:txXfrm>
    </dsp:sp>
    <dsp:sp modelId="{9FE05496-7253-41E1-93F1-A46A244A1896}">
      <dsp:nvSpPr>
        <dsp:cNvPr id="0" name=""/>
        <dsp:cNvSpPr/>
      </dsp:nvSpPr>
      <dsp:spPr>
        <a:xfrm>
          <a:off x="4913404" y="5219948"/>
          <a:ext cx="1519760" cy="1519760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altLang="pt-BR" sz="1400" b="1" kern="1200" baseline="0" dirty="0">
              <a:solidFill>
                <a:schemeClr val="bg1"/>
              </a:solidFill>
            </a:rPr>
            <a:t>PL 5.139/09 – arquivado em 17-03-10</a:t>
          </a:r>
          <a:endParaRPr lang="pt-BR" sz="1400" kern="1200" baseline="0" dirty="0"/>
        </a:p>
      </dsp:txBody>
      <dsp:txXfrm>
        <a:off x="5135968" y="5442512"/>
        <a:ext cx="1074632" cy="1074632"/>
      </dsp:txXfrm>
    </dsp:sp>
    <dsp:sp modelId="{9FF0049A-C3E7-4138-B341-9CEB22A7F079}">
      <dsp:nvSpPr>
        <dsp:cNvPr id="0" name=""/>
        <dsp:cNvSpPr/>
      </dsp:nvSpPr>
      <dsp:spPr>
        <a:xfrm>
          <a:off x="2531322" y="5219948"/>
          <a:ext cx="1519760" cy="1519760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altLang="pt-BR" sz="1500" b="1" kern="1200" baseline="0" dirty="0">
              <a:solidFill>
                <a:schemeClr val="bg1"/>
              </a:solidFill>
            </a:rPr>
            <a:t>CPC de 2015 não disciplinou o processo coletivo</a:t>
          </a:r>
          <a:endParaRPr lang="pt-BR" sz="1500" kern="1200" dirty="0"/>
        </a:p>
      </dsp:txBody>
      <dsp:txXfrm>
        <a:off x="2753886" y="5442512"/>
        <a:ext cx="1074632" cy="1074632"/>
      </dsp:txXfrm>
    </dsp:sp>
    <dsp:sp modelId="{65A7D71D-717B-4BEA-9994-ABD638E1CF80}">
      <dsp:nvSpPr>
        <dsp:cNvPr id="0" name=""/>
        <dsp:cNvSpPr/>
      </dsp:nvSpPr>
      <dsp:spPr>
        <a:xfrm>
          <a:off x="1046119" y="3357562"/>
          <a:ext cx="1519760" cy="1519760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500" b="1" kern="1200" baseline="0" dirty="0">
              <a:solidFill>
                <a:schemeClr val="bg1"/>
              </a:solidFill>
            </a:rPr>
            <a:t>1985 – veto à norma de extensão</a:t>
          </a:r>
          <a:endParaRPr lang="pt-BR" sz="1500" kern="1200" dirty="0"/>
        </a:p>
      </dsp:txBody>
      <dsp:txXfrm>
        <a:off x="1268683" y="3580126"/>
        <a:ext cx="1074632" cy="1074632"/>
      </dsp:txXfrm>
    </dsp:sp>
    <dsp:sp modelId="{C93C7F8C-DC15-4F6A-B554-7262DB75147C}">
      <dsp:nvSpPr>
        <dsp:cNvPr id="0" name=""/>
        <dsp:cNvSpPr/>
      </dsp:nvSpPr>
      <dsp:spPr>
        <a:xfrm>
          <a:off x="1576182" y="1035204"/>
          <a:ext cx="1519760" cy="1519760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altLang="pt-BR" sz="1400" b="1" kern="1200" baseline="0" dirty="0">
              <a:solidFill>
                <a:schemeClr val="bg1"/>
              </a:solidFill>
            </a:rPr>
            <a:t>Med. Prov. n. 1.570/97 </a:t>
          </a:r>
          <a:r>
            <a:rPr lang="pt-BR" altLang="pt-BR" sz="1200" b="1" kern="1200" baseline="0" dirty="0">
              <a:solidFill>
                <a:schemeClr val="bg1"/>
              </a:solidFill>
            </a:rPr>
            <a:t>– limites à coisa julgada: + de 20 anos…</a:t>
          </a:r>
          <a:endParaRPr lang="pt-BR" sz="1400" b="1" kern="1200" baseline="0" dirty="0">
            <a:solidFill>
              <a:schemeClr val="bg1"/>
            </a:solidFill>
          </a:endParaRPr>
        </a:p>
      </dsp:txBody>
      <dsp:txXfrm>
        <a:off x="1798746" y="1257768"/>
        <a:ext cx="1074632" cy="10746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>
            <a:extLst>
              <a:ext uri="{FF2B5EF4-FFF2-40B4-BE49-F238E27FC236}">
                <a16:creationId xmlns:a16="http://schemas.microsoft.com/office/drawing/2014/main" id="{8B1BFCFF-266F-4825-843D-BC6308E20B7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74988" cy="51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0" tIns="48145" rIns="96290" bIns="48145" numCol="1" anchor="t" anchorCtr="0" compatLnSpc="1">
            <a:prstTxWarp prst="textNoShape">
              <a:avLst/>
            </a:prstTxWarp>
          </a:bodyPr>
          <a:lstStyle>
            <a:lvl1pPr defTabSz="962435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 i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5523" name="Rectangle 3">
            <a:extLst>
              <a:ext uri="{FF2B5EF4-FFF2-40B4-BE49-F238E27FC236}">
                <a16:creationId xmlns:a16="http://schemas.microsoft.com/office/drawing/2014/main" id="{B5CFE67E-6F5C-4253-8475-E0DE2A2AB66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4313" y="2"/>
            <a:ext cx="3074987" cy="51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0" tIns="48145" rIns="96290" bIns="48145" numCol="1" anchor="t" anchorCtr="0" compatLnSpc="1">
            <a:prstTxWarp prst="textNoShape">
              <a:avLst/>
            </a:prstTxWarp>
          </a:bodyPr>
          <a:lstStyle>
            <a:lvl1pPr algn="r" defTabSz="962435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 i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5524" name="Rectangle 4">
            <a:extLst>
              <a:ext uri="{FF2B5EF4-FFF2-40B4-BE49-F238E27FC236}">
                <a16:creationId xmlns:a16="http://schemas.microsoft.com/office/drawing/2014/main" id="{48A4D83F-838D-4022-B102-30B50B40344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723439"/>
            <a:ext cx="3074988" cy="51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0" tIns="48145" rIns="96290" bIns="48145" numCol="1" anchor="b" anchorCtr="0" compatLnSpc="1">
            <a:prstTxWarp prst="textNoShape">
              <a:avLst/>
            </a:prstTxWarp>
          </a:bodyPr>
          <a:lstStyle>
            <a:lvl1pPr defTabSz="962435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 i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35525" name="Rectangle 5">
            <a:extLst>
              <a:ext uri="{FF2B5EF4-FFF2-40B4-BE49-F238E27FC236}">
                <a16:creationId xmlns:a16="http://schemas.microsoft.com/office/drawing/2014/main" id="{76B35DD7-69D0-4231-8751-78DC01530AA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4313" y="9723439"/>
            <a:ext cx="3074987" cy="51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0" tIns="48145" rIns="96290" bIns="48145" numCol="1" anchor="b" anchorCtr="0" compatLnSpc="1">
            <a:prstTxWarp prst="textNoShape">
              <a:avLst/>
            </a:prstTxWarp>
          </a:bodyPr>
          <a:lstStyle>
            <a:lvl1pPr algn="r" defTabSz="961970">
              <a:defRPr sz="1200" b="0" i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7E0B700-568D-407A-A9EE-BB46FD3257A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D8E0AC91-229B-477D-A91D-49297A03C2A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74988" cy="51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0" tIns="48145" rIns="96290" bIns="48145" numCol="1" anchor="t" anchorCtr="0" compatLnSpc="1">
            <a:prstTxWarp prst="textNoShape">
              <a:avLst/>
            </a:prstTxWarp>
          </a:bodyPr>
          <a:lstStyle>
            <a:lvl1pPr defTabSz="962435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 i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15EBBC43-CB26-4302-A215-83BAB464F3E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4313" y="2"/>
            <a:ext cx="3074987" cy="51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0" tIns="48145" rIns="96290" bIns="48145" numCol="1" anchor="t" anchorCtr="0" compatLnSpc="1">
            <a:prstTxWarp prst="textNoShape">
              <a:avLst/>
            </a:prstTxWarp>
          </a:bodyPr>
          <a:lstStyle>
            <a:lvl1pPr algn="r" defTabSz="962435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 i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F556AC6B-9730-41DC-AA2A-AD22AC9210BD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9013" y="763588"/>
            <a:ext cx="5121275" cy="384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5D9DF146-32BC-4F90-972E-201C9CB820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7"/>
            <a:ext cx="5207000" cy="4608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0" tIns="48145" rIns="96290" bIns="481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3327DDAE-FD85-4BF4-A683-CDE5D9323C3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3439"/>
            <a:ext cx="3074988" cy="51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0" tIns="48145" rIns="96290" bIns="48145" numCol="1" anchor="b" anchorCtr="0" compatLnSpc="1">
            <a:prstTxWarp prst="textNoShape">
              <a:avLst/>
            </a:prstTxWarp>
          </a:bodyPr>
          <a:lstStyle>
            <a:lvl1pPr defTabSz="962435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 i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2295" name="Rectangle 7">
            <a:extLst>
              <a:ext uri="{FF2B5EF4-FFF2-40B4-BE49-F238E27FC236}">
                <a16:creationId xmlns:a16="http://schemas.microsoft.com/office/drawing/2014/main" id="{60BBAF8B-3943-488D-86F2-A9F5969A34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313" y="9723439"/>
            <a:ext cx="3074987" cy="511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90" tIns="48145" rIns="96290" bIns="48145" numCol="1" anchor="b" anchorCtr="0" compatLnSpc="1">
            <a:prstTxWarp prst="textNoShape">
              <a:avLst/>
            </a:prstTxWarp>
          </a:bodyPr>
          <a:lstStyle>
            <a:lvl1pPr algn="r" defTabSz="961970">
              <a:defRPr sz="1200" b="0" i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32572EEB-0C2C-4223-84E4-926BEAAF8B5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43BD2710-B15E-49B5-A94D-38EDD55B18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038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74656" indent="-296846" defTabSz="96038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92143" indent="-238112" defTabSz="96038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69953" indent="-238112" defTabSz="96038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147764" indent="-238112" defTabSz="96038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604937" indent="-238112" defTabSz="96038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062110" indent="-238112" defTabSz="96038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519284" indent="-238112" defTabSz="96038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976457" indent="-238112" defTabSz="96038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04015E4-E39D-479F-B29C-46568EA6AF05}" type="slidenum">
              <a:rPr lang="pt-BR" altLang="pt-BR"/>
              <a:pPr>
                <a:spcBef>
                  <a:spcPct val="0"/>
                </a:spcBef>
              </a:pPr>
              <a:t>1</a:t>
            </a:fld>
            <a:endParaRPr lang="pt-BR" altLang="pt-BR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4D18FE2D-B4D6-4B0B-9AB1-05E19BEE82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E1AA1BBA-05E5-4BBB-AAB5-8946557E14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4746" tIns="47374" rIns="94746" bIns="47374"/>
          <a:lstStyle/>
          <a:p>
            <a:endParaRPr lang="en-US" alt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12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827088" y="4762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Clique para editar o estilo do título mestre</a:t>
            </a:r>
          </a:p>
        </p:txBody>
      </p:sp>
      <p:sp>
        <p:nvSpPr>
          <p:cNvPr id="60212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258888" y="1916113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Clique para editar o estilo do subtítulo mestre</a:t>
            </a: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4D07B401-11EB-4D1C-BCED-E3938E93B7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1430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5A47D1D0-C0DC-4D30-91DF-57027471D8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5814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0F120A95-3E33-4D1E-8272-1899E3CF5D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90D8C-D59E-438A-8B49-FCB0C291269A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772115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1037">
            <a:extLst>
              <a:ext uri="{FF2B5EF4-FFF2-40B4-BE49-F238E27FC236}">
                <a16:creationId xmlns:a16="http://schemas.microsoft.com/office/drawing/2014/main" id="{9688B8B1-A4A1-4A02-819E-B0832E3486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8">
            <a:extLst>
              <a:ext uri="{FF2B5EF4-FFF2-40B4-BE49-F238E27FC236}">
                <a16:creationId xmlns:a16="http://schemas.microsoft.com/office/drawing/2014/main" id="{4ECED5ED-DC89-48FE-8399-1217654162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9">
            <a:extLst>
              <a:ext uri="{FF2B5EF4-FFF2-40B4-BE49-F238E27FC236}">
                <a16:creationId xmlns:a16="http://schemas.microsoft.com/office/drawing/2014/main" id="{220CF51B-B272-48F9-BB45-788729283D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31C59-C3CE-4E30-8C9D-4372108FA370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14006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72288" y="304800"/>
            <a:ext cx="1966912" cy="5510213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71550" y="304800"/>
            <a:ext cx="5748338" cy="5510213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1037">
            <a:extLst>
              <a:ext uri="{FF2B5EF4-FFF2-40B4-BE49-F238E27FC236}">
                <a16:creationId xmlns:a16="http://schemas.microsoft.com/office/drawing/2014/main" id="{8075A944-211F-4EDE-B46F-81A8696059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8">
            <a:extLst>
              <a:ext uri="{FF2B5EF4-FFF2-40B4-BE49-F238E27FC236}">
                <a16:creationId xmlns:a16="http://schemas.microsoft.com/office/drawing/2014/main" id="{45FF9862-7275-428A-A3E5-F979B9325D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9">
            <a:extLst>
              <a:ext uri="{FF2B5EF4-FFF2-40B4-BE49-F238E27FC236}">
                <a16:creationId xmlns:a16="http://schemas.microsoft.com/office/drawing/2014/main" id="{C799AAF2-28D2-4792-BC07-C08FE987E6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35BAA-F54F-4DAE-8313-4BBF32743D49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039015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971550" y="304800"/>
            <a:ext cx="7867650" cy="5510213"/>
          </a:xfr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3" name="Rectangle 1037">
            <a:extLst>
              <a:ext uri="{FF2B5EF4-FFF2-40B4-BE49-F238E27FC236}">
                <a16:creationId xmlns:a16="http://schemas.microsoft.com/office/drawing/2014/main" id="{55AAD67D-2064-41DD-B757-CF55B454F8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38">
            <a:extLst>
              <a:ext uri="{FF2B5EF4-FFF2-40B4-BE49-F238E27FC236}">
                <a16:creationId xmlns:a16="http://schemas.microsoft.com/office/drawing/2014/main" id="{0327BCDC-1059-47EC-9FA6-9C97AE0B2B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9">
            <a:extLst>
              <a:ext uri="{FF2B5EF4-FFF2-40B4-BE49-F238E27FC236}">
                <a16:creationId xmlns:a16="http://schemas.microsoft.com/office/drawing/2014/main" id="{913531BC-05D3-454F-91A0-66F58C001C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087F2-0825-4EEF-BFF8-ADC0BCA6847C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452930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1037">
            <a:extLst>
              <a:ext uri="{FF2B5EF4-FFF2-40B4-BE49-F238E27FC236}">
                <a16:creationId xmlns:a16="http://schemas.microsoft.com/office/drawing/2014/main" id="{69116221-EB6D-4005-BBB8-48CE8C27DC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8">
            <a:extLst>
              <a:ext uri="{FF2B5EF4-FFF2-40B4-BE49-F238E27FC236}">
                <a16:creationId xmlns:a16="http://schemas.microsoft.com/office/drawing/2014/main" id="{2ADE8F8F-1A19-4060-9C0D-1FF24DA3DD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9">
            <a:extLst>
              <a:ext uri="{FF2B5EF4-FFF2-40B4-BE49-F238E27FC236}">
                <a16:creationId xmlns:a16="http://schemas.microsoft.com/office/drawing/2014/main" id="{2661841B-AFB4-4B20-A357-F8D1DE3B32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A9DF1B-9F76-403C-8163-444757540DB0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892902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Rectangle 1037">
            <a:extLst>
              <a:ext uri="{FF2B5EF4-FFF2-40B4-BE49-F238E27FC236}">
                <a16:creationId xmlns:a16="http://schemas.microsoft.com/office/drawing/2014/main" id="{320CDCB8-0ECF-4407-BEAD-28B589F33C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8">
            <a:extLst>
              <a:ext uri="{FF2B5EF4-FFF2-40B4-BE49-F238E27FC236}">
                <a16:creationId xmlns:a16="http://schemas.microsoft.com/office/drawing/2014/main" id="{2060F3A0-5AAA-4DAA-A17D-46B2E59383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9">
            <a:extLst>
              <a:ext uri="{FF2B5EF4-FFF2-40B4-BE49-F238E27FC236}">
                <a16:creationId xmlns:a16="http://schemas.microsoft.com/office/drawing/2014/main" id="{9EF69DFF-D66F-48EC-A2AB-038B29EEF7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D80016-3098-4121-B8AC-6BD286C32DA3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948970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71550" y="1700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933950" y="17002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1037">
            <a:extLst>
              <a:ext uri="{FF2B5EF4-FFF2-40B4-BE49-F238E27FC236}">
                <a16:creationId xmlns:a16="http://schemas.microsoft.com/office/drawing/2014/main" id="{0EA67A8F-80AA-4BEE-880D-F652115417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8">
            <a:extLst>
              <a:ext uri="{FF2B5EF4-FFF2-40B4-BE49-F238E27FC236}">
                <a16:creationId xmlns:a16="http://schemas.microsoft.com/office/drawing/2014/main" id="{165F1C73-3370-4B68-8054-7D187B9F6D2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9">
            <a:extLst>
              <a:ext uri="{FF2B5EF4-FFF2-40B4-BE49-F238E27FC236}">
                <a16:creationId xmlns:a16="http://schemas.microsoft.com/office/drawing/2014/main" id="{3BFDF145-90EC-46F5-80FF-8CD4789D15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54A46-765C-4ADF-9813-0F5EE2F07A29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38500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1037">
            <a:extLst>
              <a:ext uri="{FF2B5EF4-FFF2-40B4-BE49-F238E27FC236}">
                <a16:creationId xmlns:a16="http://schemas.microsoft.com/office/drawing/2014/main" id="{13FB554E-C668-4194-A480-B7CF4796BE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38">
            <a:extLst>
              <a:ext uri="{FF2B5EF4-FFF2-40B4-BE49-F238E27FC236}">
                <a16:creationId xmlns:a16="http://schemas.microsoft.com/office/drawing/2014/main" id="{1685D24D-606F-4ADE-B7ED-82A4BEDC1D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039">
            <a:extLst>
              <a:ext uri="{FF2B5EF4-FFF2-40B4-BE49-F238E27FC236}">
                <a16:creationId xmlns:a16="http://schemas.microsoft.com/office/drawing/2014/main" id="{61FA8046-3CF2-4DCD-A55D-3E39573064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E7585E-00D6-4EB1-A766-301E9F8E77B0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401570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Rectangle 1037">
            <a:extLst>
              <a:ext uri="{FF2B5EF4-FFF2-40B4-BE49-F238E27FC236}">
                <a16:creationId xmlns:a16="http://schemas.microsoft.com/office/drawing/2014/main" id="{52DECC51-D603-4CD1-BA56-F362719C2B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38">
            <a:extLst>
              <a:ext uri="{FF2B5EF4-FFF2-40B4-BE49-F238E27FC236}">
                <a16:creationId xmlns:a16="http://schemas.microsoft.com/office/drawing/2014/main" id="{101FA90B-399B-4193-B6E2-C9797F566C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39">
            <a:extLst>
              <a:ext uri="{FF2B5EF4-FFF2-40B4-BE49-F238E27FC236}">
                <a16:creationId xmlns:a16="http://schemas.microsoft.com/office/drawing/2014/main" id="{45C22BD3-8CBE-43AE-A5C8-09163E43E8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A6A0D6-48F4-442C-812A-D17D1EB3D8CD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8072599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37">
            <a:extLst>
              <a:ext uri="{FF2B5EF4-FFF2-40B4-BE49-F238E27FC236}">
                <a16:creationId xmlns:a16="http://schemas.microsoft.com/office/drawing/2014/main" id="{BDDB903D-88B9-4276-8CAB-57F1E4EBC8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38">
            <a:extLst>
              <a:ext uri="{FF2B5EF4-FFF2-40B4-BE49-F238E27FC236}">
                <a16:creationId xmlns:a16="http://schemas.microsoft.com/office/drawing/2014/main" id="{9F10802D-7F99-4049-97D8-ED9CD4A1A9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39">
            <a:extLst>
              <a:ext uri="{FF2B5EF4-FFF2-40B4-BE49-F238E27FC236}">
                <a16:creationId xmlns:a16="http://schemas.microsoft.com/office/drawing/2014/main" id="{67AD2BBB-1AD2-4F3D-9271-3EDEFA9991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099A4-D235-49FA-9307-B69BE16C9F4D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010865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1037">
            <a:extLst>
              <a:ext uri="{FF2B5EF4-FFF2-40B4-BE49-F238E27FC236}">
                <a16:creationId xmlns:a16="http://schemas.microsoft.com/office/drawing/2014/main" id="{2FFB2B7C-BCB8-4EE2-A0BE-4F2187DFEE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8">
            <a:extLst>
              <a:ext uri="{FF2B5EF4-FFF2-40B4-BE49-F238E27FC236}">
                <a16:creationId xmlns:a16="http://schemas.microsoft.com/office/drawing/2014/main" id="{0158CE66-2A2D-4C48-8629-91902A63F8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9">
            <a:extLst>
              <a:ext uri="{FF2B5EF4-FFF2-40B4-BE49-F238E27FC236}">
                <a16:creationId xmlns:a16="http://schemas.microsoft.com/office/drawing/2014/main" id="{C335040D-BD74-436A-89B9-2339B79AB4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CC8E1-881E-4C30-8A4C-1D4071F49CA7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8205690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Rectangle 1037">
            <a:extLst>
              <a:ext uri="{FF2B5EF4-FFF2-40B4-BE49-F238E27FC236}">
                <a16:creationId xmlns:a16="http://schemas.microsoft.com/office/drawing/2014/main" id="{2EEE2803-3B36-4FB7-8E66-184C324487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38">
            <a:extLst>
              <a:ext uri="{FF2B5EF4-FFF2-40B4-BE49-F238E27FC236}">
                <a16:creationId xmlns:a16="http://schemas.microsoft.com/office/drawing/2014/main" id="{6421EA09-7AC6-4826-8231-A26AEEF75D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39">
            <a:extLst>
              <a:ext uri="{FF2B5EF4-FFF2-40B4-BE49-F238E27FC236}">
                <a16:creationId xmlns:a16="http://schemas.microsoft.com/office/drawing/2014/main" id="{BBCCD997-6825-44BE-8306-5075A90093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1FD42-252A-4B76-BE4A-58FEC54EEF75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4043845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099" name="Rectangle 1035">
            <a:extLst>
              <a:ext uri="{FF2B5EF4-FFF2-40B4-BE49-F238E27FC236}">
                <a16:creationId xmlns:a16="http://schemas.microsoft.com/office/drawing/2014/main" id="{6E988C4E-55EF-4A0F-A365-698D0A0393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Clique para editar o estilo do título mestre</a:t>
            </a:r>
          </a:p>
        </p:txBody>
      </p:sp>
      <p:sp>
        <p:nvSpPr>
          <p:cNvPr id="601100" name="Rectangle 1036">
            <a:extLst>
              <a:ext uri="{FF2B5EF4-FFF2-40B4-BE49-F238E27FC236}">
                <a16:creationId xmlns:a16="http://schemas.microsoft.com/office/drawing/2014/main" id="{B3B311D4-2AA5-49D4-B4B7-9EF331C7F3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71550" y="17002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/>
              <a:t>Clique para editar os estilos do texto mestre</a:t>
            </a:r>
          </a:p>
          <a:p>
            <a:pPr lvl="1"/>
            <a:r>
              <a:rPr lang="en-US" altLang="pt-BR"/>
              <a:t>Segundo nível</a:t>
            </a:r>
          </a:p>
          <a:p>
            <a:pPr lvl="2"/>
            <a:r>
              <a:rPr lang="en-US" altLang="pt-BR"/>
              <a:t>Terceiro nível</a:t>
            </a:r>
          </a:p>
          <a:p>
            <a:pPr lvl="3"/>
            <a:r>
              <a:rPr lang="en-US" altLang="pt-BR"/>
              <a:t>Quarto nível</a:t>
            </a:r>
          </a:p>
          <a:p>
            <a:pPr lvl="4"/>
            <a:r>
              <a:rPr lang="en-US" altLang="pt-BR"/>
              <a:t>Quinto nível</a:t>
            </a:r>
          </a:p>
        </p:txBody>
      </p:sp>
      <p:sp>
        <p:nvSpPr>
          <p:cNvPr id="601101" name="Rectangle 1037">
            <a:extLst>
              <a:ext uri="{FF2B5EF4-FFF2-40B4-BE49-F238E27FC236}">
                <a16:creationId xmlns:a16="http://schemas.microsoft.com/office/drawing/2014/main" id="{5B35C15A-06EA-4192-A36D-02E89CE1F5A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 i="0">
                <a:solidFill>
                  <a:schemeClr val="tx2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1102" name="Rectangle 1038">
            <a:extLst>
              <a:ext uri="{FF2B5EF4-FFF2-40B4-BE49-F238E27FC236}">
                <a16:creationId xmlns:a16="http://schemas.microsoft.com/office/drawing/2014/main" id="{7E46F809-8293-45CD-BB7A-E72B0F1ADB2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 i="0">
                <a:solidFill>
                  <a:schemeClr val="tx2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01103" name="Rectangle 1039">
            <a:extLst>
              <a:ext uri="{FF2B5EF4-FFF2-40B4-BE49-F238E27FC236}">
                <a16:creationId xmlns:a16="http://schemas.microsoft.com/office/drawing/2014/main" id="{12181142-857B-4BFA-9767-744787A45AB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0" i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60C01A9-63A7-46A3-99B1-B39D6B861769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003" r:id="rId1"/>
    <p:sldLayoutId id="2147483992" r:id="rId2"/>
    <p:sldLayoutId id="2147483993" r:id="rId3"/>
    <p:sldLayoutId id="2147483994" r:id="rId4"/>
    <p:sldLayoutId id="2147483995" r:id="rId5"/>
    <p:sldLayoutId id="2147483996" r:id="rId6"/>
    <p:sldLayoutId id="2147483997" r:id="rId7"/>
    <p:sldLayoutId id="2147483998" r:id="rId8"/>
    <p:sldLayoutId id="2147483999" r:id="rId9"/>
    <p:sldLayoutId id="2147484000" r:id="rId10"/>
    <p:sldLayoutId id="2147484001" r:id="rId11"/>
    <p:sldLayoutId id="2147484002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1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1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1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1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1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1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1099" grpId="0" autoUpdateAnimBg="0"/>
      <p:bldP spid="601100" grpId="0" build="p" autoUpdateAnimBg="0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6011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6011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6011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6011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6011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FF00"/>
        </a:buClr>
        <a:buSzPct val="80000"/>
        <a:buFont typeface="Wingdings" panose="05000000000000000000" pitchFamily="2" charset="2"/>
        <a:buChar char="®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panose="05000000000000000000" pitchFamily="2" charset="2"/>
        <a:buChar char="®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900"/>
        </a:buClr>
        <a:buSzPct val="60000"/>
        <a:buFont typeface="Wingdings" panose="05000000000000000000" pitchFamily="2" charset="2"/>
        <a:buChar char="®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6">
            <a:extLst>
              <a:ext uri="{FF2B5EF4-FFF2-40B4-BE49-F238E27FC236}">
                <a16:creationId xmlns:a16="http://schemas.microsoft.com/office/drawing/2014/main" id="{CC3BBCD8-21FE-42D7-A49F-9FDA8710B2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E10EF07-9E78-4C72-843E-6BE2E4634A34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605186" name="Rectangle 2">
            <a:extLst>
              <a:ext uri="{FF2B5EF4-FFF2-40B4-BE49-F238E27FC236}">
                <a16:creationId xmlns:a16="http://schemas.microsoft.com/office/drawing/2014/main" id="{B45E5A67-75C7-427A-A2AA-EE6F3659CB6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-3915" y="125088"/>
            <a:ext cx="9053190" cy="6552728"/>
          </a:xfrm>
        </p:spPr>
        <p:txBody>
          <a:bodyPr/>
          <a:lstStyle/>
          <a:p>
            <a:pPr marL="838200" indent="-838200" algn="ctr" eaLnBrk="1" hangingPunct="1"/>
            <a:r>
              <a:rPr lang="pt-BR" altLang="pt-BR" sz="4000" b="1" i="1" dirty="0">
                <a:latin typeface="Times New Roman" panose="02020603050405020304" pitchFamily="18" charset="0"/>
              </a:rPr>
              <a:t>     Escola Superior do Ministério Público</a:t>
            </a:r>
            <a:br>
              <a:rPr lang="pt-BR" altLang="pt-BR" sz="6800" b="1" i="1" dirty="0">
                <a:solidFill>
                  <a:srgbClr val="4BD426"/>
                </a:solidFill>
                <a:latin typeface="Times New Roman" panose="02020603050405020304" pitchFamily="18" charset="0"/>
              </a:rPr>
            </a:br>
            <a:r>
              <a:rPr lang="pt-BR" altLang="pt-BR" sz="1400" b="1" i="1" dirty="0">
                <a:latin typeface="Times New Roman" panose="02020603050405020304" pitchFamily="18" charset="0"/>
              </a:rPr>
              <a:t>Curso de Adaptação d</a:t>
            </a:r>
            <a:r>
              <a:rPr lang="pt-BR" sz="1400" b="1" i="1" dirty="0">
                <a:latin typeface="Times New Roman" panose="02020603050405020304" pitchFamily="18" charset="0"/>
              </a:rPr>
              <a:t>os Promotores de Justiça do 95º Concurso de Ingresso à Carreira do MPSP </a:t>
            </a:r>
            <a:br>
              <a:rPr lang="pt-BR" sz="2000" b="1" i="1" dirty="0">
                <a:latin typeface="Times New Roman" panose="02020603050405020304" pitchFamily="18" charset="0"/>
              </a:rPr>
            </a:br>
            <a:br>
              <a:rPr lang="pt-BR" altLang="pt-BR" sz="6800" b="1" i="1" dirty="0">
                <a:solidFill>
                  <a:srgbClr val="4BD426"/>
                </a:solidFill>
                <a:latin typeface="Times New Roman" panose="02020603050405020304" pitchFamily="18" charset="0"/>
              </a:rPr>
            </a:br>
            <a:r>
              <a:rPr lang="pt-BR" altLang="pt-BR" sz="4800" b="1" i="1" dirty="0">
                <a:solidFill>
                  <a:schemeClr val="accent1"/>
                </a:solidFill>
                <a:latin typeface="Times New Roman" panose="02020603050405020304" pitchFamily="18" charset="0"/>
              </a:rPr>
              <a:t>A construção </a:t>
            </a:r>
            <a:br>
              <a:rPr lang="pt-BR" altLang="pt-BR" sz="4800" b="1" i="1" dirty="0">
                <a:solidFill>
                  <a:schemeClr val="accent1"/>
                </a:solidFill>
                <a:latin typeface="Times New Roman" panose="02020603050405020304" pitchFamily="18" charset="0"/>
              </a:rPr>
            </a:br>
            <a:r>
              <a:rPr lang="pt-BR" altLang="pt-BR" sz="4800" b="1" i="1" dirty="0">
                <a:solidFill>
                  <a:schemeClr val="accent1"/>
                </a:solidFill>
                <a:latin typeface="Times New Roman" panose="02020603050405020304" pitchFamily="18" charset="0"/>
              </a:rPr>
              <a:t>do perfil constitucional </a:t>
            </a:r>
            <a:br>
              <a:rPr lang="pt-BR" altLang="pt-BR" sz="4800" b="1" i="1" dirty="0">
                <a:solidFill>
                  <a:schemeClr val="accent1"/>
                </a:solidFill>
                <a:latin typeface="Times New Roman" panose="02020603050405020304" pitchFamily="18" charset="0"/>
              </a:rPr>
            </a:br>
            <a:r>
              <a:rPr lang="pt-BR" altLang="pt-BR" sz="4800" b="1" i="1" dirty="0">
                <a:solidFill>
                  <a:schemeClr val="accent1"/>
                </a:solidFill>
                <a:latin typeface="Times New Roman" panose="02020603050405020304" pitchFamily="18" charset="0"/>
              </a:rPr>
              <a:t>do Ministério Público</a:t>
            </a:r>
            <a:br>
              <a:rPr lang="pt-BR" altLang="pt-BR" sz="4800" b="1" i="1" dirty="0">
                <a:solidFill>
                  <a:schemeClr val="accent1"/>
                </a:solidFill>
                <a:latin typeface="Times New Roman" panose="02020603050405020304" pitchFamily="18" charset="0"/>
              </a:rPr>
            </a:br>
            <a:r>
              <a:rPr lang="pt-BR" altLang="pt-BR" sz="4000" b="1" i="1" dirty="0">
                <a:solidFill>
                  <a:schemeClr val="accent1"/>
                </a:solidFill>
                <a:latin typeface="Times New Roman" panose="02020603050405020304" pitchFamily="18" charset="0"/>
              </a:rPr>
              <a:t>— suas lutas e conquistas</a:t>
            </a:r>
            <a:br>
              <a:rPr lang="pt-BR" altLang="pt-BR" sz="4800" b="1" i="1" dirty="0">
                <a:solidFill>
                  <a:schemeClr val="accent1"/>
                </a:solidFill>
                <a:latin typeface="Times New Roman" panose="02020603050405020304" pitchFamily="18" charset="0"/>
              </a:rPr>
            </a:br>
            <a:r>
              <a:rPr lang="pt-BR" altLang="pt-BR" sz="4000" b="1" i="1" dirty="0">
                <a:solidFill>
                  <a:schemeClr val="accent1"/>
                </a:solidFill>
                <a:latin typeface="Times New Roman" panose="02020603050405020304" pitchFamily="18" charset="0"/>
              </a:rPr>
              <a:t> </a:t>
            </a:r>
            <a:r>
              <a:rPr lang="pt-BR" altLang="pt-BR" sz="6600" b="1" i="1" dirty="0">
                <a:solidFill>
                  <a:srgbClr val="4BD426"/>
                </a:solidFill>
                <a:latin typeface="Times New Roman" panose="02020603050405020304" pitchFamily="18" charset="0"/>
              </a:rPr>
              <a:t> </a:t>
            </a:r>
            <a:br>
              <a:rPr lang="pt-BR" altLang="pt-BR" sz="3400" b="1" i="1" dirty="0">
                <a:solidFill>
                  <a:schemeClr val="accent1"/>
                </a:solidFill>
                <a:latin typeface="Times New Roman" panose="02020603050405020304" pitchFamily="18" charset="0"/>
              </a:rPr>
            </a:br>
            <a:r>
              <a:rPr lang="pt-BR" altLang="pt-BR" sz="2800" b="1" dirty="0">
                <a:latin typeface="Times New Roman" panose="02020603050405020304" pitchFamily="18" charset="0"/>
              </a:rPr>
              <a:t>Hugo Nigro Mazzilli</a:t>
            </a:r>
            <a:br>
              <a:rPr lang="pt-BR" altLang="pt-BR" sz="2800" b="1" dirty="0">
                <a:latin typeface="Times New Roman" panose="02020603050405020304" pitchFamily="18" charset="0"/>
              </a:rPr>
            </a:br>
            <a:r>
              <a:rPr lang="pt-BR" altLang="pt-BR" sz="2000" b="1" dirty="0">
                <a:latin typeface="Times New Roman" panose="02020603050405020304" pitchFamily="18" charset="0"/>
              </a:rPr>
              <a:t>1º jul./2024</a:t>
            </a:r>
            <a:endParaRPr lang="pt-BR" altLang="pt-BR" sz="3200" b="1" dirty="0">
              <a:solidFill>
                <a:srgbClr val="4BD426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5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5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5186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ço Reservado para Número de Slide 5">
            <a:extLst>
              <a:ext uri="{FF2B5EF4-FFF2-40B4-BE49-F238E27FC236}">
                <a16:creationId xmlns:a16="http://schemas.microsoft.com/office/drawing/2014/main" id="{7C8756BD-86E2-45D6-B26E-75A4F930E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55F72A9-E236-4796-9895-D6CB342F0A77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1410" name="Rectangle 2">
            <a:extLst>
              <a:ext uri="{FF2B5EF4-FFF2-40B4-BE49-F238E27FC236}">
                <a16:creationId xmlns:a16="http://schemas.microsoft.com/office/drawing/2014/main" id="{AD261F75-3BAE-4B7D-9A80-1FE0F6AB5B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650" y="260350"/>
            <a:ext cx="7772400" cy="855663"/>
          </a:xfrm>
        </p:spPr>
        <p:txBody>
          <a:bodyPr/>
          <a:lstStyle/>
          <a:p>
            <a:pPr eaLnBrk="1" hangingPunct="1"/>
            <a:r>
              <a:rPr lang="pt-BR" altLang="pt-BR"/>
              <a:t>Evolução do MP - VI</a:t>
            </a:r>
          </a:p>
        </p:txBody>
      </p:sp>
      <p:sp>
        <p:nvSpPr>
          <p:cNvPr id="1041411" name="Rectangle 3">
            <a:extLst>
              <a:ext uri="{FF2B5EF4-FFF2-40B4-BE49-F238E27FC236}">
                <a16:creationId xmlns:a16="http://schemas.microsoft.com/office/drawing/2014/main" id="{499E5CF8-374C-490F-842D-74980F2EE1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4227" y="1379150"/>
            <a:ext cx="8209160" cy="468153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dirty="0">
                <a:solidFill>
                  <a:srgbClr val="FFC000"/>
                </a:solidFill>
              </a:rPr>
              <a:t>o MP brasileiro</a:t>
            </a:r>
          </a:p>
          <a:p>
            <a:pPr lvl="3" eaLnBrk="1" hangingPunct="1">
              <a:lnSpc>
                <a:spcPct val="90000"/>
              </a:lnSpc>
            </a:pPr>
            <a:r>
              <a:rPr lang="pt-BR" altLang="pt-BR" sz="2800" b="1" dirty="0">
                <a:solidFill>
                  <a:srgbClr val="FFFF00"/>
                </a:solidFill>
              </a:rPr>
              <a:t>Emenda 7/77</a:t>
            </a:r>
          </a:p>
          <a:p>
            <a:pPr lvl="3" eaLnBrk="1" hangingPunct="1">
              <a:lnSpc>
                <a:spcPct val="90000"/>
              </a:lnSpc>
            </a:pPr>
            <a:r>
              <a:rPr lang="pt-BR" altLang="pt-BR" b="1" dirty="0"/>
              <a:t>Congresso fechado</a:t>
            </a:r>
            <a:r>
              <a:rPr lang="pt-BR" altLang="pt-BR" sz="2800" b="1" dirty="0"/>
              <a:t> </a:t>
            </a:r>
            <a:r>
              <a:rPr lang="pt-BR" altLang="pt-BR" sz="1800" b="1" dirty="0"/>
              <a:t>(sob “</a:t>
            </a:r>
            <a:r>
              <a:rPr lang="pt-BR" altLang="pt-BR" sz="1800" b="1" dirty="0">
                <a:solidFill>
                  <a:srgbClr val="FFFF00"/>
                </a:solidFill>
              </a:rPr>
              <a:t>recesso</a:t>
            </a:r>
            <a:r>
              <a:rPr lang="pt-BR" altLang="pt-BR" sz="1800" b="1" dirty="0"/>
              <a:t>”…)</a:t>
            </a:r>
            <a:endParaRPr lang="pt-BR" altLang="pt-BR" sz="2800" b="1" dirty="0"/>
          </a:p>
          <a:p>
            <a:pPr lvl="3" eaLnBrk="1" hangingPunct="1">
              <a:lnSpc>
                <a:spcPct val="90000"/>
              </a:lnSpc>
            </a:pPr>
            <a:r>
              <a:rPr lang="pt-BR" altLang="pt-BR" sz="2400" b="1" dirty="0"/>
              <a:t>MP muito díspar na União/Estados :</a:t>
            </a:r>
          </a:p>
          <a:p>
            <a:pPr marL="1828800" lvl="4" indent="0" eaLnBrk="1" hangingPunct="1">
              <a:lnSpc>
                <a:spcPct val="90000"/>
              </a:lnSpc>
              <a:buNone/>
            </a:pPr>
            <a:r>
              <a:rPr lang="pt-BR" altLang="pt-BR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⇒</a:t>
            </a:r>
            <a:r>
              <a:rPr lang="pt-BR" altLang="pt-BR" sz="2400" b="1" dirty="0"/>
              <a:t> </a:t>
            </a:r>
            <a:r>
              <a:rPr lang="pt-BR" altLang="pt-B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previsão de Lei Complementar que criaria normas gerais…</a:t>
            </a:r>
          </a:p>
          <a:p>
            <a:pPr lvl="3" eaLnBrk="1" hangingPunct="1">
              <a:lnSpc>
                <a:spcPct val="90000"/>
              </a:lnSpc>
            </a:pPr>
            <a:endParaRPr lang="pt-BR" altLang="pt-BR" sz="2800" b="1" dirty="0"/>
          </a:p>
          <a:p>
            <a:pPr marL="914400" lvl="2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t-BR" altLang="pt-BR" dirty="0">
                <a:solidFill>
                  <a:srgbClr val="FFC000"/>
                </a:solidFill>
                <a:sym typeface="Wingdings" panose="05000000000000000000" pitchFamily="2" charset="2"/>
              </a:rPr>
              <a:t> </a:t>
            </a:r>
            <a:r>
              <a:rPr lang="pt-BR" altLang="pt-BR" dirty="0"/>
              <a:t>Base para o surgimento da </a:t>
            </a:r>
            <a:r>
              <a:rPr lang="pt-BR" altLang="pt-BR" b="1" u="sng" dirty="0"/>
              <a:t>LC 40/81</a:t>
            </a:r>
            <a:r>
              <a:rPr lang="pt-BR" altLang="pt-BR" dirty="0"/>
              <a:t> </a:t>
            </a:r>
            <a:r>
              <a:rPr lang="pt-BR" altLang="pt-BR" sz="1800" dirty="0"/>
              <a:t>(1ª LONMP)</a:t>
            </a:r>
          </a:p>
          <a:p>
            <a:pPr marL="914400" lvl="2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pt-BR" altLang="pt-BR" dirty="0">
              <a:solidFill>
                <a:srgbClr val="FFC000"/>
              </a:solidFill>
              <a:sym typeface="Wingdings" panose="05000000000000000000" pitchFamily="2" charset="2"/>
            </a:endParaRPr>
          </a:p>
          <a:p>
            <a:pPr marL="914400" lvl="2" indent="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t-BR" altLang="pt-BR" dirty="0">
                <a:solidFill>
                  <a:srgbClr val="FFC000"/>
                </a:solidFill>
                <a:sym typeface="Wingdings" panose="05000000000000000000" pitchFamily="2" charset="2"/>
              </a:rPr>
              <a:t> </a:t>
            </a:r>
            <a:r>
              <a:rPr lang="pt-BR" altLang="pt-BR" dirty="0">
                <a:sym typeface="Wingdings" panose="05000000000000000000" pitchFamily="2" charset="2"/>
              </a:rPr>
              <a:t>Começamos, então, a </a:t>
            </a:r>
            <a:r>
              <a:rPr lang="pt-BR" altLang="pt-BR" dirty="0">
                <a:solidFill>
                  <a:srgbClr val="FFFF00"/>
                </a:solidFill>
                <a:sym typeface="Wingdings" panose="05000000000000000000" pitchFamily="2" charset="2"/>
              </a:rPr>
              <a:t>fase </a:t>
            </a:r>
            <a:r>
              <a:rPr lang="pt-BR" altLang="pt-BR" dirty="0" err="1">
                <a:solidFill>
                  <a:srgbClr val="FFFF00"/>
                </a:solidFill>
              </a:rPr>
              <a:t>pré-constituinte</a:t>
            </a:r>
            <a:r>
              <a:rPr lang="pt-BR" altLang="pt-BR" dirty="0"/>
              <a:t>… </a:t>
            </a:r>
          </a:p>
        </p:txBody>
      </p:sp>
      <p:sp>
        <p:nvSpPr>
          <p:cNvPr id="6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C4EFB93-04F5-44FF-84DD-AC38D6D94B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1410" grpId="0" autoUpdateAnimBg="0"/>
      <p:bldP spid="1041411" grpId="0" build="p" autoUpdateAnimBg="0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Espaço Reservado para Número de Slide 5">
            <a:extLst>
              <a:ext uri="{FF2B5EF4-FFF2-40B4-BE49-F238E27FC236}">
                <a16:creationId xmlns:a16="http://schemas.microsoft.com/office/drawing/2014/main" id="{E7D3E52C-EA9D-474E-9FBF-CA0F00BC6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9004F62-45BA-4889-83AB-8A76811AF369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3458" name="Rectangle 2">
            <a:extLst>
              <a:ext uri="{FF2B5EF4-FFF2-40B4-BE49-F238E27FC236}">
                <a16:creationId xmlns:a16="http://schemas.microsoft.com/office/drawing/2014/main" id="{C17CFA67-C229-4B3E-97C2-267442DAEF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80651" y="230919"/>
            <a:ext cx="7679781" cy="636712"/>
          </a:xfrm>
        </p:spPr>
        <p:txBody>
          <a:bodyPr/>
          <a:lstStyle/>
          <a:p>
            <a:pPr eaLnBrk="1" hangingPunct="1"/>
            <a:r>
              <a:rPr lang="pt-BR" altLang="pt-BR" sz="3200" b="1" dirty="0">
                <a:solidFill>
                  <a:srgbClr val="FFFF00"/>
                </a:solidFill>
              </a:rPr>
              <a:t>E</a:t>
            </a:r>
            <a:r>
              <a:rPr lang="pt-BR" altLang="pt-BR" sz="3200" dirty="0"/>
              <a:t>… </a:t>
            </a:r>
            <a:r>
              <a:rPr lang="pt-BR" altLang="pt-BR" sz="2800" u="sng" dirty="0">
                <a:solidFill>
                  <a:srgbClr val="FFFF00"/>
                </a:solidFill>
              </a:rPr>
              <a:t>como estava a situação do MP em SP ?</a:t>
            </a:r>
            <a:endParaRPr lang="pt-BR" altLang="pt-BR" sz="3200" u="sng" dirty="0">
              <a:solidFill>
                <a:srgbClr val="FFFF00"/>
              </a:solidFill>
            </a:endParaRPr>
          </a:p>
        </p:txBody>
      </p:sp>
      <p:sp>
        <p:nvSpPr>
          <p:cNvPr id="1043459" name="Rectangle 3">
            <a:extLst>
              <a:ext uri="{FF2B5EF4-FFF2-40B4-BE49-F238E27FC236}">
                <a16:creationId xmlns:a16="http://schemas.microsoft.com/office/drawing/2014/main" id="{68EA91C5-8340-4CB2-B325-799424A901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76826" y="1268760"/>
            <a:ext cx="8348662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2400" dirty="0"/>
              <a:t>1930 (Laudo de Camargo, interventor no Estado – </a:t>
            </a:r>
            <a:r>
              <a:rPr lang="pt-BR" altLang="pt-BR" sz="2400" dirty="0" err="1"/>
              <a:t>ex</a:t>
            </a:r>
            <a:r>
              <a:rPr lang="pt-BR" altLang="pt-BR" sz="2400" dirty="0"/>
              <a:t> promotor em SP) – </a:t>
            </a:r>
            <a:r>
              <a:rPr lang="pt-BR" altLang="pt-BR" sz="2000" dirty="0"/>
              <a:t>SP foi o primeiro a estabelecer garantias de </a:t>
            </a:r>
            <a:r>
              <a:rPr lang="pt-BR" altLang="pt-BR" sz="2000" dirty="0">
                <a:solidFill>
                  <a:srgbClr val="FFF917"/>
                </a:solidFill>
              </a:rPr>
              <a:t>acesso em carreira</a:t>
            </a:r>
            <a:r>
              <a:rPr lang="pt-BR" altLang="pt-BR" sz="2000" dirty="0"/>
              <a:t>, com </a:t>
            </a:r>
            <a:r>
              <a:rPr lang="pt-BR" altLang="pt-BR" sz="2000" dirty="0">
                <a:solidFill>
                  <a:srgbClr val="FFF917"/>
                </a:solidFill>
              </a:rPr>
              <a:t>estabilidade</a:t>
            </a:r>
            <a:r>
              <a:rPr lang="pt-BR" altLang="pt-BR" sz="2000" dirty="0"/>
              <a:t> aos membros do MP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2400" dirty="0"/>
              <a:t>1946 – CF estendeu-se isso ao MP brasileiro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2400" dirty="0"/>
              <a:t>1947 – </a:t>
            </a:r>
            <a:r>
              <a:rPr lang="pt-BR" altLang="pt-BR" sz="2400" dirty="0" err="1"/>
              <a:t>CEst.</a:t>
            </a:r>
            <a:r>
              <a:rPr lang="pt-BR" altLang="pt-BR" sz="2400" dirty="0"/>
              <a:t> – </a:t>
            </a:r>
            <a:r>
              <a:rPr lang="pt-BR" altLang="pt-BR" sz="2400" dirty="0">
                <a:solidFill>
                  <a:srgbClr val="FFF917"/>
                </a:solidFill>
              </a:rPr>
              <a:t>proibição da advocacia</a:t>
            </a:r>
            <a:r>
              <a:rPr lang="pt-BR" altLang="pt-BR" sz="2400" dirty="0"/>
              <a:t> – origem próxima da equiparação remuneratória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2400" dirty="0"/>
              <a:t>1948 – </a:t>
            </a:r>
            <a:r>
              <a:rPr lang="pt-BR" altLang="pt-BR" sz="2400" dirty="0">
                <a:solidFill>
                  <a:srgbClr val="FFF917"/>
                </a:solidFill>
              </a:rPr>
              <a:t>1ª mulher</a:t>
            </a:r>
            <a:r>
              <a:rPr lang="pt-BR" altLang="pt-BR" sz="2400" dirty="0"/>
              <a:t>: Zuleika Sucupira </a:t>
            </a:r>
            <a:r>
              <a:rPr lang="pt-BR" altLang="pt-BR" sz="2400" dirty="0" err="1"/>
              <a:t>Kenworthy</a:t>
            </a:r>
            <a:r>
              <a:rPr lang="pt-BR" altLang="pt-BR" sz="2400" dirty="0"/>
              <a:t> (4º conc.)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2400" dirty="0"/>
              <a:t>1954 – </a:t>
            </a:r>
            <a:r>
              <a:rPr lang="pt-BR" altLang="pt-BR" sz="2400" dirty="0">
                <a:solidFill>
                  <a:schemeClr val="accent1"/>
                </a:solidFill>
              </a:rPr>
              <a:t>Lei Áurea do MP</a:t>
            </a:r>
            <a:r>
              <a:rPr lang="pt-BR" altLang="pt-BR" sz="2400" dirty="0"/>
              <a:t> – Lucas Garcez – </a:t>
            </a:r>
            <a:r>
              <a:rPr lang="pt-BR" altLang="pt-BR" sz="2400" dirty="0">
                <a:solidFill>
                  <a:srgbClr val="FFF917"/>
                </a:solidFill>
              </a:rPr>
              <a:t>lista tríplice</a:t>
            </a:r>
            <a:r>
              <a:rPr lang="pt-BR" altLang="pt-BR" sz="2400" dirty="0"/>
              <a:t> PGJ (na carreira </a:t>
            </a:r>
            <a:r>
              <a:rPr lang="pt-BR" altLang="pt-BR" sz="1800" dirty="0">
                <a:sym typeface="Wingdings" panose="05000000000000000000" pitchFamily="2" charset="2"/>
              </a:rPr>
              <a:t></a:t>
            </a:r>
            <a:r>
              <a:rPr lang="pt-BR" altLang="pt-BR" sz="2400" dirty="0">
                <a:sym typeface="Wingdings" panose="05000000000000000000" pitchFamily="2" charset="2"/>
              </a:rPr>
              <a:t> </a:t>
            </a:r>
            <a:r>
              <a:rPr lang="pt-BR" altLang="pt-BR" sz="2400" dirty="0"/>
              <a:t>Governador) + CGMP</a:t>
            </a:r>
          </a:p>
        </p:txBody>
      </p:sp>
      <p:sp>
        <p:nvSpPr>
          <p:cNvPr id="6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F4B3748-3A10-47B1-A6FE-4F85360876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3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3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3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3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3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3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3458" grpId="0" autoUpdateAnimBg="0"/>
      <p:bldP spid="1043459" grpId="0" build="p" autoUpdateAnimBg="0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ço Reservado para Número de Slide 5">
            <a:extLst>
              <a:ext uri="{FF2B5EF4-FFF2-40B4-BE49-F238E27FC236}">
                <a16:creationId xmlns:a16="http://schemas.microsoft.com/office/drawing/2014/main" id="{F6C428F4-FC08-4E77-AC5A-4F0919797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CE29E36-F602-402A-8F56-075BEC8E68CD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4482" name="Rectangle 2">
            <a:extLst>
              <a:ext uri="{FF2B5EF4-FFF2-40B4-BE49-F238E27FC236}">
                <a16:creationId xmlns:a16="http://schemas.microsoft.com/office/drawing/2014/main" id="{9645B076-63CA-4A52-B05E-14E588F2524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2788" y="188913"/>
            <a:ext cx="7772400" cy="898525"/>
          </a:xfrm>
        </p:spPr>
        <p:txBody>
          <a:bodyPr/>
          <a:lstStyle/>
          <a:p>
            <a:pPr eaLnBrk="1" hangingPunct="1"/>
            <a:r>
              <a:rPr lang="pt-BR" altLang="pt-BR" dirty="0"/>
              <a:t>Evolução (SP ⇒ País)</a:t>
            </a:r>
          </a:p>
        </p:txBody>
      </p:sp>
      <p:sp>
        <p:nvSpPr>
          <p:cNvPr id="1044483" name="Rectangle 3">
            <a:extLst>
              <a:ext uri="{FF2B5EF4-FFF2-40B4-BE49-F238E27FC236}">
                <a16:creationId xmlns:a16="http://schemas.microsoft.com/office/drawing/2014/main" id="{DA875E0B-FFE8-4EE5-BBDD-78668FAC90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1521" y="1123950"/>
            <a:ext cx="8640960" cy="4879975"/>
          </a:xfrm>
        </p:spPr>
        <p:txBody>
          <a:bodyPr/>
          <a:lstStyle/>
          <a:p>
            <a:pPr eaLnBrk="1" hangingPunct="1"/>
            <a:r>
              <a:rPr lang="pt-BR" altLang="pt-BR" dirty="0"/>
              <a:t>EC 7/77 – previu uma </a:t>
            </a:r>
            <a:r>
              <a:rPr lang="pt-BR" altLang="pt-BR" u="sng" dirty="0">
                <a:solidFill>
                  <a:srgbClr val="FFF917"/>
                </a:solidFill>
              </a:rPr>
              <a:t>lei complementar</a:t>
            </a:r>
            <a:r>
              <a:rPr lang="pt-BR" altLang="pt-BR" dirty="0">
                <a:solidFill>
                  <a:srgbClr val="FFF917"/>
                </a:solidFill>
              </a:rPr>
              <a:t> </a:t>
            </a:r>
            <a:r>
              <a:rPr lang="pt-BR" altLang="pt-BR" dirty="0"/>
              <a:t>– para dar caráter nacional ao MP</a:t>
            </a:r>
          </a:p>
          <a:p>
            <a:pPr eaLnBrk="1" hangingPunct="1"/>
            <a:r>
              <a:rPr lang="pt-BR" altLang="pt-BR" dirty="0"/>
              <a:t>Daí, a LC 40/81 – </a:t>
            </a:r>
            <a:r>
              <a:rPr lang="pt-BR" altLang="pt-BR" u="sng" dirty="0">
                <a:solidFill>
                  <a:srgbClr val="FFF917"/>
                </a:solidFill>
              </a:rPr>
              <a:t>1ª lei nacional</a:t>
            </a:r>
            <a:r>
              <a:rPr lang="pt-BR" altLang="pt-BR" dirty="0">
                <a:solidFill>
                  <a:srgbClr val="FFF917"/>
                </a:solidFill>
              </a:rPr>
              <a:t> </a:t>
            </a:r>
            <a:r>
              <a:rPr lang="pt-BR" altLang="pt-BR" sz="2400" dirty="0">
                <a:solidFill>
                  <a:srgbClr val="FFC000"/>
                </a:solidFill>
              </a:rPr>
              <a:t>(dia14/12)</a:t>
            </a:r>
          </a:p>
          <a:p>
            <a:pPr marL="457200" lvl="1" indent="0" eaLnBrk="1" hangingPunct="1">
              <a:buFont typeface="Wingdings" panose="05000000000000000000" pitchFamily="2" charset="2"/>
              <a:buNone/>
            </a:pPr>
            <a:r>
              <a:rPr lang="pt-BR" altLang="pt-BR" sz="2000" dirty="0">
                <a:solidFill>
                  <a:srgbClr val="FFC000"/>
                </a:solidFill>
                <a:sym typeface="Wingdings" panose="05000000000000000000" pitchFamily="2" charset="2"/>
              </a:rPr>
              <a:t>— contribuições / emendas via APMP</a:t>
            </a:r>
          </a:p>
          <a:p>
            <a:pPr marL="457200" lvl="1" indent="0" eaLnBrk="1" hangingPunct="1">
              <a:buFont typeface="Wingdings" panose="05000000000000000000" pitchFamily="2" charset="2"/>
              <a:buNone/>
            </a:pPr>
            <a:r>
              <a:rPr lang="pt-BR" altLang="pt-BR" sz="2000" dirty="0">
                <a:solidFill>
                  <a:srgbClr val="FFC000"/>
                </a:solidFill>
                <a:sym typeface="Wingdings" panose="05000000000000000000" pitchFamily="2" charset="2"/>
              </a:rPr>
              <a:t>— APMP c/ </a:t>
            </a:r>
            <a:r>
              <a:rPr lang="pt-BR" altLang="pt-BR" sz="2000" dirty="0">
                <a:solidFill>
                  <a:srgbClr val="FFC000"/>
                </a:solidFill>
              </a:rPr>
              <a:t>Darcy Passos percorrendo lideranças e gabinetes</a:t>
            </a:r>
          </a:p>
          <a:p>
            <a:pPr eaLnBrk="1" hangingPunct="1"/>
            <a:r>
              <a:rPr lang="pt-BR" altLang="pt-BR" dirty="0"/>
              <a:t>LC 304/82 — </a:t>
            </a:r>
            <a:r>
              <a:rPr lang="pt-BR" altLang="pt-BR" u="sng" dirty="0">
                <a:solidFill>
                  <a:srgbClr val="FFF917"/>
                </a:solidFill>
              </a:rPr>
              <a:t>Mandato</a:t>
            </a:r>
            <a:r>
              <a:rPr lang="pt-BR" altLang="pt-BR" dirty="0"/>
              <a:t> PGJ</a:t>
            </a:r>
          </a:p>
          <a:p>
            <a:pPr eaLnBrk="1" hangingPunct="1"/>
            <a:r>
              <a:rPr lang="pt-BR" altLang="pt-BR" dirty="0"/>
              <a:t>LACP (Lei n. 7.347/85) — Papel destacado do MP na </a:t>
            </a:r>
            <a:r>
              <a:rPr lang="pt-BR" altLang="pt-BR" u="sng" dirty="0">
                <a:solidFill>
                  <a:srgbClr val="FFF917"/>
                </a:solidFill>
              </a:rPr>
              <a:t>defesa coletiva</a:t>
            </a:r>
            <a:r>
              <a:rPr lang="pt-BR" altLang="pt-BR" dirty="0"/>
              <a:t> + </a:t>
            </a:r>
            <a:r>
              <a:rPr lang="pt-BR" altLang="pt-BR" u="sng" dirty="0" err="1">
                <a:solidFill>
                  <a:srgbClr val="FFF917"/>
                </a:solidFill>
              </a:rPr>
              <a:t>inq</a:t>
            </a:r>
            <a:r>
              <a:rPr lang="pt-BR" altLang="pt-BR" u="sng" dirty="0">
                <a:solidFill>
                  <a:srgbClr val="FFF917"/>
                </a:solidFill>
              </a:rPr>
              <a:t>. civil</a:t>
            </a:r>
          </a:p>
          <a:p>
            <a:pPr marL="0" indent="0" eaLnBrk="1" hangingPunct="1">
              <a:buNone/>
            </a:pPr>
            <a:r>
              <a:rPr lang="pt-BR" altLang="pt-BR" sz="3600" dirty="0">
                <a:solidFill>
                  <a:srgbClr val="FFFF00"/>
                </a:solidFill>
              </a:rPr>
              <a:t>	⇒ </a:t>
            </a:r>
            <a:r>
              <a:rPr lang="pt-BR" altLang="pt-BR" dirty="0">
                <a:solidFill>
                  <a:srgbClr val="FFFF00"/>
                </a:solidFill>
              </a:rPr>
              <a:t>CF 88 – </a:t>
            </a:r>
            <a:r>
              <a:rPr lang="pt-BR" altLang="pt-BR" dirty="0"/>
              <a:t>SP c/ </a:t>
            </a:r>
            <a:r>
              <a:rPr lang="pt-BR" altLang="pt-BR" u="sng" dirty="0">
                <a:solidFill>
                  <a:srgbClr val="FFFF00"/>
                </a:solidFill>
              </a:rPr>
              <a:t>presid./</a:t>
            </a:r>
            <a:r>
              <a:rPr lang="pt-BR" altLang="pt-BR" u="sng" dirty="0" err="1">
                <a:solidFill>
                  <a:srgbClr val="FFFF00"/>
                </a:solidFill>
              </a:rPr>
              <a:t>secret.CONAMP</a:t>
            </a:r>
            <a:endParaRPr lang="pt-BR" altLang="pt-BR" u="sng" dirty="0">
              <a:solidFill>
                <a:srgbClr val="FFFF00"/>
              </a:solidFill>
            </a:endParaRPr>
          </a:p>
        </p:txBody>
      </p:sp>
      <p:sp>
        <p:nvSpPr>
          <p:cNvPr id="6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F844DE30-ECA3-4E81-9FB3-1BE96FA493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482" grpId="0" autoUpdateAnimBg="0"/>
      <p:bldP spid="1044483" grpId="0" uiExpand="1" build="p" autoUpdateAnimBg="0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ço Reservado para Número de Slide 5">
            <a:extLst>
              <a:ext uri="{FF2B5EF4-FFF2-40B4-BE49-F238E27FC236}">
                <a16:creationId xmlns:a16="http://schemas.microsoft.com/office/drawing/2014/main" id="{B49C33C2-764C-416A-B634-228619665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4C5A170-602B-4494-8603-6224F87F99DC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6531" name="Rectangle 3">
            <a:extLst>
              <a:ext uri="{FF2B5EF4-FFF2-40B4-BE49-F238E27FC236}">
                <a16:creationId xmlns:a16="http://schemas.microsoft.com/office/drawing/2014/main" id="{55560A18-0D3B-4F04-BBE9-AA4BCF371F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87624" y="1772816"/>
            <a:ext cx="6192688" cy="2520280"/>
          </a:xfrm>
        </p:spPr>
        <p:txBody>
          <a:bodyPr/>
          <a:lstStyle/>
          <a:p>
            <a:pPr eaLnBrk="1" hangingPunct="1">
              <a:defRPr/>
            </a:pPr>
            <a:r>
              <a:rPr lang="pt-BR" altLang="pt-BR" sz="3600" dirty="0">
                <a:solidFill>
                  <a:srgbClr val="FFC000"/>
                </a:solidFill>
              </a:rPr>
              <a:t> Constituinte de 88</a:t>
            </a:r>
          </a:p>
          <a:p>
            <a:pPr eaLnBrk="1" hangingPunct="1">
              <a:defRPr/>
            </a:pPr>
            <a:r>
              <a:rPr lang="pt-BR" altLang="pt-BR" sz="3600" dirty="0">
                <a:solidFill>
                  <a:srgbClr val="FFC000"/>
                </a:solidFill>
              </a:rPr>
              <a:t> Consequentemente…</a:t>
            </a:r>
          </a:p>
          <a:p>
            <a:pPr marL="0" indent="0" eaLnBrk="1" hangingPunct="1">
              <a:buNone/>
              <a:defRPr/>
            </a:pPr>
            <a:r>
              <a:rPr lang="pt-BR" altLang="pt-BR" sz="2800" dirty="0"/>
              <a:t>     </a:t>
            </a:r>
            <a:r>
              <a:rPr lang="pt-BR" altLang="pt-BR" sz="2000" dirty="0">
                <a:sym typeface="Wingdings" panose="05000000000000000000" pitchFamily="2" charset="2"/>
              </a:rPr>
              <a:t> </a:t>
            </a:r>
            <a:r>
              <a:rPr lang="pt-BR" altLang="pt-BR" sz="2800" dirty="0"/>
              <a:t>A Constituinte estadual (89)</a:t>
            </a:r>
          </a:p>
          <a:p>
            <a:pPr marL="0" indent="0" eaLnBrk="1" hangingPunct="1">
              <a:buNone/>
              <a:defRPr/>
            </a:pPr>
            <a:r>
              <a:rPr lang="pt-BR" altLang="pt-BR" sz="2800" dirty="0"/>
              <a:t>     </a:t>
            </a:r>
            <a:r>
              <a:rPr lang="pt-BR" altLang="pt-BR" sz="2000" dirty="0">
                <a:sym typeface="Wingdings" panose="05000000000000000000" pitchFamily="2" charset="2"/>
              </a:rPr>
              <a:t> </a:t>
            </a:r>
            <a:r>
              <a:rPr lang="pt-BR" altLang="pt-BR" sz="2800" dirty="0"/>
              <a:t>LOMPU, LONMP, LOEMP (93)</a:t>
            </a:r>
          </a:p>
        </p:txBody>
      </p:sp>
      <p:sp>
        <p:nvSpPr>
          <p:cNvPr id="8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943F7B6-D334-424A-8AA6-69CB2B5A5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  <p:sp>
        <p:nvSpPr>
          <p:cNvPr id="9221" name="CaixaDeTexto 1">
            <a:extLst>
              <a:ext uri="{FF2B5EF4-FFF2-40B4-BE49-F238E27FC236}">
                <a16:creationId xmlns:a16="http://schemas.microsoft.com/office/drawing/2014/main" id="{7C980EAB-3EB5-41BD-82E4-65C47EBB65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3568" y="332656"/>
            <a:ext cx="763284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3600" dirty="0">
                <a:solidFill>
                  <a:srgbClr val="FFC000"/>
                </a:solidFill>
              </a:rPr>
              <a:t>Como chegamos à situação atual</a:t>
            </a:r>
            <a:endParaRPr lang="pt-BR" altLang="pt-BR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164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6531" grpId="0" uiExpand="1" build="p" autoUpdateAnimBg="0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Espaço Reservado para Número de Slide 5">
            <a:extLst>
              <a:ext uri="{FF2B5EF4-FFF2-40B4-BE49-F238E27FC236}">
                <a16:creationId xmlns:a16="http://schemas.microsoft.com/office/drawing/2014/main" id="{1A51D9BC-12F2-4510-8DEF-D9D5D101B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0D50970-0677-4C93-92AE-8261484EC1D8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5506" name="Rectangle 2">
            <a:extLst>
              <a:ext uri="{FF2B5EF4-FFF2-40B4-BE49-F238E27FC236}">
                <a16:creationId xmlns:a16="http://schemas.microsoft.com/office/drawing/2014/main" id="{324D10C7-10AA-48A7-9C79-AB90BAA6FE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66788" y="134938"/>
            <a:ext cx="7772400" cy="827087"/>
          </a:xfrm>
        </p:spPr>
        <p:txBody>
          <a:bodyPr/>
          <a:lstStyle/>
          <a:p>
            <a:pPr eaLnBrk="1" hangingPunct="1"/>
            <a:r>
              <a:rPr lang="pt-BR" altLang="pt-BR"/>
              <a:t>Fase pré-constituinte</a:t>
            </a:r>
          </a:p>
        </p:txBody>
      </p:sp>
      <p:sp>
        <p:nvSpPr>
          <p:cNvPr id="1045507" name="Rectangle 3">
            <a:extLst>
              <a:ext uri="{FF2B5EF4-FFF2-40B4-BE49-F238E27FC236}">
                <a16:creationId xmlns:a16="http://schemas.microsoft.com/office/drawing/2014/main" id="{85E10CA9-784F-48D7-8E10-3FE06AC43E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009650"/>
            <a:ext cx="7772400" cy="4939630"/>
          </a:xfrm>
        </p:spPr>
        <p:txBody>
          <a:bodyPr/>
          <a:lstStyle/>
          <a:p>
            <a:pPr eaLnBrk="1" hangingPunct="1">
              <a:defRPr/>
            </a:pPr>
            <a:r>
              <a:rPr lang="pt-BR" sz="2800" dirty="0"/>
              <a:t>Quadro da época</a:t>
            </a:r>
          </a:p>
          <a:p>
            <a:pPr marL="457200" lvl="1" indent="0" eaLnBrk="1" hangingPunct="1">
              <a:buFont typeface="Wingdings" panose="05000000000000000000" pitchFamily="2" charset="2"/>
              <a:buNone/>
              <a:defRPr/>
            </a:pPr>
            <a:r>
              <a:rPr lang="pt-BR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Symbol" pitchFamily="18" charset="2"/>
              </a:rPr>
              <a:t></a:t>
            </a:r>
            <a:r>
              <a:rPr lang="pt-BR" sz="2400" dirty="0">
                <a:solidFill>
                  <a:schemeClr val="accent1"/>
                </a:solidFill>
              </a:rPr>
              <a:t> ditadura militar chegando ao fim</a:t>
            </a:r>
          </a:p>
          <a:p>
            <a:pPr marL="457200" lvl="1" indent="0" eaLnBrk="1" hangingPunct="1">
              <a:buFont typeface="Wingdings" panose="05000000000000000000" pitchFamily="2" charset="2"/>
              <a:buNone/>
              <a:defRPr/>
            </a:pPr>
            <a:r>
              <a:rPr lang="pt-BR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Symbol" pitchFamily="18" charset="2"/>
              </a:rPr>
              <a:t></a:t>
            </a:r>
            <a:r>
              <a:rPr lang="pt-BR" sz="2400" dirty="0">
                <a:solidFill>
                  <a:schemeClr val="accent1"/>
                </a:solidFill>
              </a:rPr>
              <a:t> mudança de regime que se avizinhava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pt-BR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Symbol" pitchFamily="18" charset="2"/>
              </a:rPr>
              <a:t></a:t>
            </a:r>
            <a:r>
              <a:rPr lang="pt-BR" sz="2400" dirty="0">
                <a:solidFill>
                  <a:schemeClr val="accent1"/>
                </a:solidFill>
              </a:rPr>
              <a:t> havia uma mobilização da sociedade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r>
              <a:rPr lang="pt-BR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Symbol" pitchFamily="18" charset="2"/>
              </a:rPr>
              <a:t></a:t>
            </a:r>
            <a:r>
              <a:rPr lang="pt-BR" sz="2400" dirty="0">
                <a:solidFill>
                  <a:schemeClr val="accent1"/>
                </a:solidFill>
              </a:rPr>
              <a:t> expectativa de reconstitucionalização do País</a:t>
            </a:r>
          </a:p>
          <a:p>
            <a:pPr lvl="1" eaLnBrk="1" hangingPunct="1">
              <a:buFont typeface="Wingdings" panose="05000000000000000000" pitchFamily="2" charset="2"/>
              <a:buNone/>
              <a:defRPr/>
            </a:pPr>
            <a:endParaRPr lang="pt-BR" sz="2400" dirty="0"/>
          </a:p>
          <a:p>
            <a:pPr eaLnBrk="1" hangingPunct="1">
              <a:defRPr/>
            </a:pPr>
            <a:r>
              <a:rPr lang="pt-BR" sz="2800" dirty="0"/>
              <a:t>Ministério Público preparou-se…</a:t>
            </a:r>
          </a:p>
          <a:p>
            <a:pPr lvl="1" eaLnBrk="1" hangingPunct="1">
              <a:defRPr/>
            </a:pPr>
            <a:r>
              <a:rPr lang="pt-BR" sz="2400" dirty="0"/>
              <a:t>SP – Presidência e secretaria da CONAMP</a:t>
            </a:r>
          </a:p>
          <a:p>
            <a:pPr lvl="1" eaLnBrk="1" hangingPunct="1">
              <a:defRPr/>
            </a:pPr>
            <a:r>
              <a:rPr lang="pt-BR" sz="2400" dirty="0"/>
              <a:t>Congresso Nacional MP SP (1985)</a:t>
            </a:r>
          </a:p>
          <a:p>
            <a:pPr lvl="1" eaLnBrk="1" hangingPunct="1">
              <a:defRPr/>
            </a:pPr>
            <a:r>
              <a:rPr lang="pt-BR" sz="2400" dirty="0"/>
              <a:t>Levar propostas – Carta de Curitiba (1986)</a:t>
            </a:r>
          </a:p>
          <a:p>
            <a:pPr lvl="1" eaLnBrk="1" hangingPunct="1">
              <a:defRPr/>
            </a:pPr>
            <a:r>
              <a:rPr lang="pt-BR" sz="2400" b="1" dirty="0">
                <a:solidFill>
                  <a:schemeClr val="accent1"/>
                </a:solidFill>
              </a:rPr>
              <a:t>Assembleias Constituintes </a:t>
            </a:r>
            <a:r>
              <a:rPr lang="pt-BR" sz="2400" dirty="0"/>
              <a:t>de 1988 e 1989</a:t>
            </a:r>
          </a:p>
        </p:txBody>
      </p:sp>
      <p:sp>
        <p:nvSpPr>
          <p:cNvPr id="6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7A9210AA-3C15-4C16-B73C-FB95009539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5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55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5506" grpId="0" autoUpdateAnimBg="0"/>
      <p:bldP spid="1045507" grpId="0" uiExpand="1" build="p" autoUpdateAnimBg="0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ço Reservado para Número de Slide 5">
            <a:extLst>
              <a:ext uri="{FF2B5EF4-FFF2-40B4-BE49-F238E27FC236}">
                <a16:creationId xmlns:a16="http://schemas.microsoft.com/office/drawing/2014/main" id="{5F109BA4-E3E0-4D49-8DFA-1FF9E30F45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D414167-E072-497A-B18B-57502A0711B4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91FA3464-B9F9-474A-84BA-F6B8448EC6C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89013" y="476250"/>
            <a:ext cx="7772400" cy="590550"/>
          </a:xfrm>
        </p:spPr>
        <p:txBody>
          <a:bodyPr/>
          <a:lstStyle/>
          <a:p>
            <a:pPr eaLnBrk="1" hangingPunct="1"/>
            <a:r>
              <a:rPr lang="pt-BR" altLang="pt-BR" sz="4000" b="1"/>
              <a:t>Constituinte de 88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37499A67-AD01-4D6A-B471-10F72C7699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7544" y="1371600"/>
            <a:ext cx="8208912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2800" dirty="0"/>
              <a:t>Subcomissão do Poder Judiciário e MP (relator Plínio Sampaio) – 1ª audiência pública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2800" dirty="0"/>
              <a:t>O relator-geral (Bernardo Cabral) 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2800" dirty="0"/>
              <a:t>“</a:t>
            </a:r>
            <a:r>
              <a:rPr lang="pt-BR" altLang="pt-BR" sz="2800" dirty="0">
                <a:solidFill>
                  <a:srgbClr val="FFFF00"/>
                </a:solidFill>
              </a:rPr>
              <a:t>Centrão</a:t>
            </a:r>
            <a:r>
              <a:rPr lang="pt-BR" altLang="pt-BR" sz="2800" dirty="0"/>
              <a:t>” </a:t>
            </a:r>
            <a:r>
              <a:rPr lang="pt-BR" altLang="pt-BR" sz="2400" dirty="0">
                <a:solidFill>
                  <a:schemeClr val="tx2"/>
                </a:solidFill>
                <a:sym typeface="Symbol" panose="05050102010706020507" pitchFamily="18" charset="2"/>
              </a:rPr>
              <a:t></a:t>
            </a:r>
            <a:r>
              <a:rPr lang="pt-BR" altLang="pt-BR" sz="2400" dirty="0">
                <a:solidFill>
                  <a:srgbClr val="008080"/>
                </a:solidFill>
                <a:sym typeface="Symbol" panose="05050102010706020507" pitchFamily="18" charset="2"/>
              </a:rPr>
              <a:t> </a:t>
            </a:r>
            <a:r>
              <a:rPr lang="pt-BR" altLang="pt-BR" sz="2400" dirty="0">
                <a:solidFill>
                  <a:srgbClr val="008080"/>
                </a:solidFill>
              </a:rPr>
              <a:t>07-04-88, salvo destaques…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2800" dirty="0"/>
              <a:t>350 votos favoráveis, 12 contra, 21 abstenções</a:t>
            </a:r>
          </a:p>
          <a:p>
            <a:pPr lvl="1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t-BR" altLang="pt-BR" sz="2400" dirty="0">
                <a:solidFill>
                  <a:srgbClr val="008080"/>
                </a:solidFill>
              </a:rPr>
              <a:t>(12-04-88)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2800" dirty="0"/>
              <a:t>CONAMP / todos os MPs / Ibsen Pinheiro (RS) / Theodoro Mendes (SP) / Arruda Sampaio (SP)</a:t>
            </a:r>
          </a:p>
          <a:p>
            <a:pPr eaLnBrk="1" hangingPunct="1">
              <a:lnSpc>
                <a:spcPct val="90000"/>
              </a:lnSpc>
            </a:pPr>
            <a:r>
              <a:rPr lang="pt-BR" altLang="pt-BR" sz="2800" dirty="0"/>
              <a:t>O texto final ⇒ conceito, garantias / vedações / principais funções e instrumentos)</a:t>
            </a:r>
            <a:endParaRPr lang="pt-BR" altLang="pt-BR" dirty="0"/>
          </a:p>
        </p:txBody>
      </p:sp>
      <p:sp>
        <p:nvSpPr>
          <p:cNvPr id="6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E45F218-1E14-4B13-A393-1FD9F45F2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Número de Slide 4">
            <a:extLst>
              <a:ext uri="{FF2B5EF4-FFF2-40B4-BE49-F238E27FC236}">
                <a16:creationId xmlns:a16="http://schemas.microsoft.com/office/drawing/2014/main" id="{D6781FB7-68EF-4E33-AFD0-255F9B959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D288784-9C1D-46A9-9479-6BB3459E611F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pic>
        <p:nvPicPr>
          <p:cNvPr id="1053698" name="Picture 2" descr="sbhgrnchma">
            <a:extLst>
              <a:ext uri="{FF2B5EF4-FFF2-40B4-BE49-F238E27FC236}">
                <a16:creationId xmlns:a16="http://schemas.microsoft.com/office/drawing/2014/main" id="{910DF66D-3C5A-4880-905D-04E180CDFAC3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5970588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369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3698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ço Reservado para Número de Slide 5">
            <a:extLst>
              <a:ext uri="{FF2B5EF4-FFF2-40B4-BE49-F238E27FC236}">
                <a16:creationId xmlns:a16="http://schemas.microsoft.com/office/drawing/2014/main" id="{B49C33C2-764C-416A-B634-228619665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4C5A170-602B-4494-8603-6224F87F99DC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6531" name="Rectangle 3">
            <a:extLst>
              <a:ext uri="{FF2B5EF4-FFF2-40B4-BE49-F238E27FC236}">
                <a16:creationId xmlns:a16="http://schemas.microsoft.com/office/drawing/2014/main" id="{55560A18-0D3B-4F04-BBE9-AA4BCF371F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560" y="1412776"/>
            <a:ext cx="7560840" cy="4032448"/>
          </a:xfrm>
        </p:spPr>
        <p:txBody>
          <a:bodyPr/>
          <a:lstStyle/>
          <a:p>
            <a:pPr eaLnBrk="1" hangingPunct="1">
              <a:defRPr/>
            </a:pPr>
            <a:r>
              <a:rPr lang="pt-BR" altLang="pt-BR" dirty="0">
                <a:solidFill>
                  <a:srgbClr val="FFC000"/>
                </a:solidFill>
              </a:rPr>
              <a:t>Um perfil único para o MP brasileiro</a:t>
            </a:r>
          </a:p>
          <a:p>
            <a:pPr eaLnBrk="1" hangingPunct="1">
              <a:defRPr/>
            </a:pPr>
            <a:endParaRPr lang="pt-BR" altLang="pt-BR" dirty="0">
              <a:solidFill>
                <a:srgbClr val="FFC000"/>
              </a:solidFill>
            </a:endParaRPr>
          </a:p>
          <a:p>
            <a:pPr eaLnBrk="1" hangingPunct="1">
              <a:defRPr/>
            </a:pPr>
            <a:r>
              <a:rPr lang="pt-BR" altLang="pt-BR" dirty="0">
                <a:solidFill>
                  <a:srgbClr val="FFC000"/>
                </a:solidFill>
              </a:rPr>
              <a:t>Ao mesmo tempo, um desafio…</a:t>
            </a:r>
          </a:p>
          <a:p>
            <a:pPr marL="0" indent="0" eaLnBrk="1" hangingPunct="1">
              <a:buNone/>
              <a:defRPr/>
            </a:pPr>
            <a:endParaRPr lang="pt-BR" altLang="pt-BR" dirty="0">
              <a:solidFill>
                <a:srgbClr val="FFC000"/>
              </a:solidFill>
            </a:endParaRPr>
          </a:p>
          <a:p>
            <a:pPr lvl="2"/>
            <a:r>
              <a:rPr lang="pt-BR" altLang="pt-BR" sz="3600" dirty="0">
                <a:solidFill>
                  <a:srgbClr val="FFC000"/>
                </a:solidFill>
              </a:rPr>
              <a:t> </a:t>
            </a:r>
            <a:r>
              <a:rPr lang="pt-BR" altLang="pt-BR" sz="2000" dirty="0">
                <a:solidFill>
                  <a:srgbClr val="00B050"/>
                </a:solidFill>
              </a:rPr>
              <a:t>“Resta ver se o Ministério Público se desincumbe dos seus misteres, para uma atuação serena, segura e imparcial, bem como destemida, sem ser temerária, destinada só à defesa do interesse público” </a:t>
            </a:r>
            <a:r>
              <a:rPr lang="pt-BR" altLang="pt-BR" sz="1600" dirty="0">
                <a:solidFill>
                  <a:srgbClr val="00B050"/>
                </a:solidFill>
              </a:rPr>
              <a:t>(HNM 1988)</a:t>
            </a:r>
          </a:p>
          <a:p>
            <a:pPr marL="914400" lvl="2" indent="0">
              <a:buNone/>
            </a:pPr>
            <a:r>
              <a:rPr lang="pt-BR" altLang="pt-BR" sz="5400" dirty="0"/>
              <a:t>…</a:t>
            </a:r>
          </a:p>
          <a:p>
            <a:pPr lvl="2"/>
            <a:endParaRPr lang="pt-BR" altLang="pt-BR" sz="1600" dirty="0">
              <a:solidFill>
                <a:srgbClr val="00B050"/>
              </a:solidFill>
            </a:endParaRPr>
          </a:p>
        </p:txBody>
      </p:sp>
      <p:sp>
        <p:nvSpPr>
          <p:cNvPr id="8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943F7B6-D334-424A-8AA6-69CB2B5A5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  <p:sp>
        <p:nvSpPr>
          <p:cNvPr id="9221" name="CaixaDeTexto 1">
            <a:extLst>
              <a:ext uri="{FF2B5EF4-FFF2-40B4-BE49-F238E27FC236}">
                <a16:creationId xmlns:a16="http://schemas.microsoft.com/office/drawing/2014/main" id="{7C980EAB-3EB5-41BD-82E4-65C47EBB65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9632" y="445262"/>
            <a:ext cx="763284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3600" dirty="0"/>
              <a:t>Constituição de 1988</a:t>
            </a:r>
            <a:endParaRPr lang="pt-BR" altLang="pt-BR" sz="4000" dirty="0"/>
          </a:p>
        </p:txBody>
      </p:sp>
    </p:spTree>
    <p:extLst>
      <p:ext uri="{BB962C8B-B14F-4D97-AF65-F5344CB8AC3E}">
        <p14:creationId xmlns:p14="http://schemas.microsoft.com/office/powerpoint/2010/main" val="1762200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6531" grpId="0" uiExpand="1" build="p" autoUpdateAnimBg="0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ço Reservado para Número de Slide 5">
            <a:extLst>
              <a:ext uri="{FF2B5EF4-FFF2-40B4-BE49-F238E27FC236}">
                <a16:creationId xmlns:a16="http://schemas.microsoft.com/office/drawing/2014/main" id="{456D84A9-D6AE-4EB7-AC49-0A3578B25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D20AEA2-121C-47AE-8C68-C781C9942EE7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7554" name="Rectangle 2">
            <a:extLst>
              <a:ext uri="{FF2B5EF4-FFF2-40B4-BE49-F238E27FC236}">
                <a16:creationId xmlns:a16="http://schemas.microsoft.com/office/drawing/2014/main" id="{8976D8AC-1143-4FB6-863B-B64659BB92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536" y="188640"/>
            <a:ext cx="7690048" cy="665162"/>
          </a:xfrm>
        </p:spPr>
        <p:txBody>
          <a:bodyPr/>
          <a:lstStyle/>
          <a:p>
            <a:pPr eaLnBrk="1" hangingPunct="1"/>
            <a:r>
              <a:rPr lang="pt-BR" altLang="pt-BR" sz="3200" dirty="0"/>
              <a:t>Pois bem, o Ministério Público de hoje…</a:t>
            </a:r>
          </a:p>
        </p:txBody>
      </p:sp>
      <p:sp>
        <p:nvSpPr>
          <p:cNvPr id="1047555" name="Rectangle 3">
            <a:extLst>
              <a:ext uri="{FF2B5EF4-FFF2-40B4-BE49-F238E27FC236}">
                <a16:creationId xmlns:a16="http://schemas.microsoft.com/office/drawing/2014/main" id="{455C1E2B-59BD-4D30-9744-2F92E30508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1601" y="1196752"/>
            <a:ext cx="7632848" cy="4591050"/>
          </a:xfrm>
        </p:spPr>
        <p:txBody>
          <a:bodyPr/>
          <a:lstStyle/>
          <a:p>
            <a:pPr eaLnBrk="1" hangingPunct="1"/>
            <a:r>
              <a:rPr lang="pt-BR" altLang="pt-BR" sz="2400" dirty="0"/>
              <a:t>Um dos MPs mais avançados</a:t>
            </a:r>
          </a:p>
          <a:p>
            <a:pPr eaLnBrk="1" hangingPunct="1"/>
            <a:r>
              <a:rPr lang="pt-BR" altLang="pt-BR" sz="2400" dirty="0"/>
              <a:t>Garantias de Poder de Estado</a:t>
            </a:r>
          </a:p>
          <a:p>
            <a:pPr eaLnBrk="1" hangingPunct="1"/>
            <a:r>
              <a:rPr lang="pt-BR" altLang="pt-BR" sz="2400" dirty="0"/>
              <a:t>Imprimiu-se caráter nacional ao MP</a:t>
            </a:r>
          </a:p>
          <a:p>
            <a:pPr eaLnBrk="1" hangingPunct="1"/>
            <a:r>
              <a:rPr lang="pt-BR" altLang="pt-BR" sz="2400" dirty="0"/>
              <a:t>Autonomias, independência funcional</a:t>
            </a:r>
          </a:p>
          <a:p>
            <a:pPr eaLnBrk="1" hangingPunct="1"/>
            <a:r>
              <a:rPr lang="pt-BR" altLang="pt-BR" sz="2400" dirty="0"/>
              <a:t>Limites ao PGJ (teoria do </a:t>
            </a:r>
            <a:r>
              <a:rPr lang="pt-BR" altLang="pt-BR" sz="2400" i="1" dirty="0"/>
              <a:t>promotor natural</a:t>
            </a:r>
            <a:r>
              <a:rPr lang="pt-BR" altLang="pt-BR" sz="2400" dirty="0"/>
              <a:t>)</a:t>
            </a:r>
          </a:p>
          <a:p>
            <a:pPr eaLnBrk="1" hangingPunct="1"/>
            <a:r>
              <a:rPr lang="pt-BR" altLang="pt-BR" sz="2400" dirty="0"/>
              <a:t>Poderes investigatórios diretos </a:t>
            </a:r>
            <a:r>
              <a:rPr lang="pt-BR" altLang="pt-BR" sz="1800" dirty="0"/>
              <a:t>(especial/ x policiais)</a:t>
            </a:r>
          </a:p>
          <a:p>
            <a:pPr eaLnBrk="1" hangingPunct="1"/>
            <a:r>
              <a:rPr lang="pt-BR" altLang="pt-BR" sz="2400" dirty="0"/>
              <a:t>Não mais defesa do Estado/Governo/Governantes</a:t>
            </a:r>
          </a:p>
          <a:p>
            <a:pPr lvl="1" eaLnBrk="1" hangingPunct="1"/>
            <a:r>
              <a:rPr lang="pt-BR" altLang="pt-BR" sz="2000" dirty="0">
                <a:solidFill>
                  <a:schemeClr val="tx2"/>
                </a:solidFill>
              </a:rPr>
              <a:t>E sim a defesa da </a:t>
            </a:r>
            <a:r>
              <a:rPr lang="pt-BR" altLang="pt-BR" sz="2000" u="sng" dirty="0">
                <a:solidFill>
                  <a:schemeClr val="tx2"/>
                </a:solidFill>
              </a:rPr>
              <a:t>sociedade</a:t>
            </a:r>
          </a:p>
          <a:p>
            <a:pPr lvl="1" eaLnBrk="1" hangingPunct="1"/>
            <a:r>
              <a:rPr lang="pt-BR" altLang="pt-BR" sz="2000" dirty="0">
                <a:solidFill>
                  <a:schemeClr val="tx2"/>
                </a:solidFill>
              </a:rPr>
              <a:t>E sim a defesa do </a:t>
            </a:r>
            <a:r>
              <a:rPr lang="pt-BR" altLang="pt-BR" sz="2000" u="sng" dirty="0">
                <a:solidFill>
                  <a:schemeClr val="tx2"/>
                </a:solidFill>
              </a:rPr>
              <a:t>cidadão</a:t>
            </a:r>
            <a:r>
              <a:rPr lang="pt-BR" altLang="pt-BR" sz="2000" dirty="0">
                <a:solidFill>
                  <a:schemeClr val="tx2"/>
                </a:solidFill>
              </a:rPr>
              <a:t> </a:t>
            </a:r>
          </a:p>
          <a:p>
            <a:pPr lvl="1" eaLnBrk="1" hangingPunct="1"/>
            <a:r>
              <a:rPr lang="pt-BR" altLang="pt-BR" sz="2000" dirty="0">
                <a:solidFill>
                  <a:schemeClr val="tx2"/>
                </a:solidFill>
              </a:rPr>
              <a:t>E sim a defesa de </a:t>
            </a:r>
            <a:r>
              <a:rPr lang="pt-BR" altLang="pt-BR" sz="2000" u="sng" dirty="0">
                <a:solidFill>
                  <a:schemeClr val="tx2"/>
                </a:solidFill>
              </a:rPr>
              <a:t>direitos sociais e coletivos</a:t>
            </a:r>
          </a:p>
          <a:p>
            <a:pPr lvl="1" eaLnBrk="1" hangingPunct="1"/>
            <a:r>
              <a:rPr lang="pt-BR" altLang="pt-BR" sz="2000" dirty="0">
                <a:solidFill>
                  <a:schemeClr val="tx2"/>
                </a:solidFill>
              </a:rPr>
              <a:t>E sim a defesa de </a:t>
            </a:r>
            <a:r>
              <a:rPr lang="pt-BR" altLang="pt-BR" sz="2000" u="sng" dirty="0">
                <a:solidFill>
                  <a:schemeClr val="tx2"/>
                </a:solidFill>
              </a:rPr>
              <a:t>interesses indisponíveis</a:t>
            </a:r>
          </a:p>
        </p:txBody>
      </p:sp>
      <p:sp>
        <p:nvSpPr>
          <p:cNvPr id="6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6A1692ED-0A13-4480-9294-9FD3477C88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7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7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7554" grpId="0" autoUpdateAnimBg="0"/>
      <p:bldP spid="1047555" grpId="0" build="p" autoUpdateAnimBg="0"/>
      <p:bldP spid="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Número de Slide 5">
            <a:extLst>
              <a:ext uri="{FF2B5EF4-FFF2-40B4-BE49-F238E27FC236}">
                <a16:creationId xmlns:a16="http://schemas.microsoft.com/office/drawing/2014/main" id="{DF3194C7-D7A0-462F-B08D-331C23D581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30D6BB4-7A86-4929-A5BB-78CC96632735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770050" name="Rectangle 2">
            <a:extLst>
              <a:ext uri="{FF2B5EF4-FFF2-40B4-BE49-F238E27FC236}">
                <a16:creationId xmlns:a16="http://schemas.microsoft.com/office/drawing/2014/main" id="{212CBDDC-B2AC-47E3-96F1-8BC40CFA4A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152400"/>
            <a:ext cx="7772400" cy="685800"/>
          </a:xfrm>
        </p:spPr>
        <p:txBody>
          <a:bodyPr/>
          <a:lstStyle/>
          <a:p>
            <a:pPr eaLnBrk="1" hangingPunct="1"/>
            <a:r>
              <a:rPr lang="pt-BR" altLang="pt-BR" dirty="0"/>
              <a:t>		Posição à parte</a:t>
            </a:r>
          </a:p>
        </p:txBody>
      </p:sp>
      <p:sp>
        <p:nvSpPr>
          <p:cNvPr id="770051" name="Rectangle 3">
            <a:extLst>
              <a:ext uri="{FF2B5EF4-FFF2-40B4-BE49-F238E27FC236}">
                <a16:creationId xmlns:a16="http://schemas.microsoft.com/office/drawing/2014/main" id="{EB93F0D7-D9F6-4220-A919-14E27347CE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11188" y="1143000"/>
            <a:ext cx="8151812" cy="4114800"/>
          </a:xfrm>
        </p:spPr>
        <p:txBody>
          <a:bodyPr/>
          <a:lstStyle/>
          <a:p>
            <a:pPr eaLnBrk="1" hangingPunct="1"/>
            <a:r>
              <a:rPr lang="pt-BR" altLang="pt-BR" sz="2800" dirty="0"/>
              <a:t>“Das funções essenciais à Justiça”</a:t>
            </a:r>
          </a:p>
          <a:p>
            <a:pPr eaLnBrk="1" hangingPunct="1"/>
            <a:r>
              <a:rPr lang="pt-BR" altLang="pt-BR" sz="2800" dirty="0"/>
              <a:t>Natureza jurídica </a:t>
            </a:r>
            <a:r>
              <a:rPr lang="pt-BR" altLang="pt-BR" sz="2000" b="1" dirty="0">
                <a:solidFill>
                  <a:srgbClr val="3DAB1F"/>
                </a:solidFill>
              </a:rPr>
              <a:t>(administrativa)</a:t>
            </a:r>
          </a:p>
          <a:p>
            <a:pPr eaLnBrk="1" hangingPunct="1"/>
            <a:r>
              <a:rPr lang="pt-BR" altLang="pt-BR" sz="2800" dirty="0"/>
              <a:t>Garantias de Poder</a:t>
            </a:r>
          </a:p>
          <a:p>
            <a:pPr lvl="1" eaLnBrk="1" hangingPunct="1">
              <a:lnSpc>
                <a:spcPct val="80000"/>
              </a:lnSpc>
            </a:pPr>
            <a:r>
              <a:rPr lang="pt-BR" altLang="pt-BR" sz="2400" dirty="0">
                <a:solidFill>
                  <a:schemeClr val="tx2"/>
                </a:solidFill>
              </a:rPr>
              <a:t>Predicamentos / vedações</a:t>
            </a:r>
          </a:p>
          <a:p>
            <a:pPr lvl="1" eaLnBrk="1" hangingPunct="1">
              <a:lnSpc>
                <a:spcPct val="80000"/>
              </a:lnSpc>
            </a:pPr>
            <a:r>
              <a:rPr lang="pt-BR" altLang="pt-BR" sz="2400" dirty="0">
                <a:solidFill>
                  <a:schemeClr val="tx2"/>
                </a:solidFill>
              </a:rPr>
              <a:t>Autonomias da instituição, </a:t>
            </a:r>
            <a:r>
              <a:rPr lang="pt-BR" altLang="pt-BR" sz="2400" dirty="0" err="1">
                <a:solidFill>
                  <a:schemeClr val="tx2"/>
                </a:solidFill>
              </a:rPr>
              <a:t>independ</a:t>
            </a:r>
            <a:r>
              <a:rPr lang="pt-BR" altLang="pt-BR" sz="2400" dirty="0">
                <a:solidFill>
                  <a:schemeClr val="tx2"/>
                </a:solidFill>
              </a:rPr>
              <a:t>. dos membros</a:t>
            </a:r>
          </a:p>
          <a:p>
            <a:pPr lvl="1" eaLnBrk="1" hangingPunct="1">
              <a:lnSpc>
                <a:spcPct val="80000"/>
              </a:lnSpc>
            </a:pPr>
            <a:r>
              <a:rPr lang="pt-BR" altLang="pt-BR" sz="2400" dirty="0">
                <a:solidFill>
                  <a:schemeClr val="tx2"/>
                </a:solidFill>
              </a:rPr>
              <a:t>Iniciativa de lei </a:t>
            </a:r>
            <a:r>
              <a:rPr lang="pt-BR" altLang="pt-BR" sz="1800" dirty="0">
                <a:solidFill>
                  <a:schemeClr val="tx2"/>
                </a:solidFill>
              </a:rPr>
              <a:t>(privativa </a:t>
            </a:r>
            <a:r>
              <a:rPr lang="pt-BR" altLang="pt-BR" sz="1800" dirty="0" err="1">
                <a:solidFill>
                  <a:schemeClr val="tx2"/>
                </a:solidFill>
              </a:rPr>
              <a:t>ADIn</a:t>
            </a:r>
            <a:r>
              <a:rPr lang="pt-BR" altLang="pt-BR" sz="1800" dirty="0">
                <a:solidFill>
                  <a:schemeClr val="tx2"/>
                </a:solidFill>
              </a:rPr>
              <a:t> 4.142-STF Pleno, j. 2019, </a:t>
            </a:r>
            <a:r>
              <a:rPr lang="pt-BR" altLang="pt-BR" sz="1800" dirty="0" err="1">
                <a:solidFill>
                  <a:schemeClr val="tx2"/>
                </a:solidFill>
              </a:rPr>
              <a:t>m.v</a:t>
            </a:r>
            <a:r>
              <a:rPr lang="pt-BR" altLang="pt-BR" sz="1800" dirty="0">
                <a:solidFill>
                  <a:schemeClr val="tx2"/>
                </a:solidFill>
              </a:rPr>
              <a:t>.)</a:t>
            </a:r>
            <a:endParaRPr lang="pt-BR" altLang="pt-BR" sz="2000" dirty="0">
              <a:solidFill>
                <a:schemeClr val="tx2"/>
              </a:solidFill>
            </a:endParaRPr>
          </a:p>
          <a:p>
            <a:pPr lvl="1" eaLnBrk="1" hangingPunct="1">
              <a:lnSpc>
                <a:spcPct val="80000"/>
              </a:lnSpc>
            </a:pPr>
            <a:r>
              <a:rPr lang="pt-BR" altLang="pt-BR" sz="2400" dirty="0">
                <a:solidFill>
                  <a:schemeClr val="tx2"/>
                </a:solidFill>
              </a:rPr>
              <a:t>Crimes de responsabilidade do Presidente da Rep. (x o livre exercício do MP – art. 85, II, CF)</a:t>
            </a:r>
          </a:p>
          <a:p>
            <a:pPr lvl="1" eaLnBrk="1" hangingPunct="1">
              <a:lnSpc>
                <a:spcPct val="80000"/>
              </a:lnSpc>
            </a:pPr>
            <a:r>
              <a:rPr lang="pt-BR" altLang="pt-BR" sz="2400" dirty="0">
                <a:solidFill>
                  <a:schemeClr val="tx2"/>
                </a:solidFill>
              </a:rPr>
              <a:t>Proibição de disciplina por Med. Prov. (EC n. 32/01)</a:t>
            </a:r>
          </a:p>
          <a:p>
            <a:pPr lvl="1" eaLnBrk="1" hangingPunct="1">
              <a:lnSpc>
                <a:spcPct val="80000"/>
              </a:lnSpc>
            </a:pPr>
            <a:r>
              <a:rPr lang="pt-BR" altLang="pt-BR" sz="2400" dirty="0">
                <a:solidFill>
                  <a:schemeClr val="tx2"/>
                </a:solidFill>
              </a:rPr>
              <a:t>Mesmo estatuto que a Magistratura (EC n. 45/04)</a:t>
            </a:r>
          </a:p>
          <a:p>
            <a:pPr lvl="1" eaLnBrk="1" hangingPunct="1">
              <a:lnSpc>
                <a:spcPct val="80000"/>
              </a:lnSpc>
            </a:pPr>
            <a:r>
              <a:rPr lang="pt-BR" altLang="pt-BR" sz="2400" dirty="0">
                <a:solidFill>
                  <a:schemeClr val="tx2"/>
                </a:solidFill>
              </a:rPr>
              <a:t>Mesmo tipo de controle externo que a Magistratura</a:t>
            </a:r>
          </a:p>
        </p:txBody>
      </p:sp>
      <p:sp>
        <p:nvSpPr>
          <p:cNvPr id="770052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657427E-9683-49D9-A006-41FBD3F46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715000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770053" name="AutoShape 5">
            <a:extLst>
              <a:ext uri="{FF2B5EF4-FFF2-40B4-BE49-F238E27FC236}">
                <a16:creationId xmlns:a16="http://schemas.microsoft.com/office/drawing/2014/main" id="{C5D01CBC-4362-401B-A4B8-CB6DE75DF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3000" y="304800"/>
            <a:ext cx="1524000" cy="457200"/>
          </a:xfrm>
          <a:prstGeom prst="rightArrow">
            <a:avLst>
              <a:gd name="adj1" fmla="val 50000"/>
              <a:gd name="adj2" fmla="val 83333"/>
            </a:avLst>
          </a:prstGeom>
          <a:solidFill>
            <a:schemeClr val="accent1"/>
          </a:solidFill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0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0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0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0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0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0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0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0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0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0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0051" grpId="0" uiExpand="1" build="p" autoUpdateAnimBg="0"/>
      <p:bldP spid="770052" grpId="0" animBg="1"/>
      <p:bldP spid="77005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ço Reservado para Número de Slide 5">
            <a:extLst>
              <a:ext uri="{FF2B5EF4-FFF2-40B4-BE49-F238E27FC236}">
                <a16:creationId xmlns:a16="http://schemas.microsoft.com/office/drawing/2014/main" id="{B49C33C2-764C-416A-B634-228619665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4C5A170-602B-4494-8603-6224F87F99DC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6531" name="Rectangle 3">
            <a:extLst>
              <a:ext uri="{FF2B5EF4-FFF2-40B4-BE49-F238E27FC236}">
                <a16:creationId xmlns:a16="http://schemas.microsoft.com/office/drawing/2014/main" id="{55560A18-0D3B-4F04-BBE9-AA4BCF371F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03648" y="2564904"/>
            <a:ext cx="6192688" cy="2520280"/>
          </a:xfrm>
        </p:spPr>
        <p:txBody>
          <a:bodyPr/>
          <a:lstStyle/>
          <a:p>
            <a:pPr marL="0" indent="0" eaLnBrk="1" hangingPunct="1">
              <a:buNone/>
              <a:defRPr/>
            </a:pPr>
            <a:r>
              <a:rPr lang="pt-BR" altLang="pt-BR" sz="4400" b="1" u="sng" dirty="0">
                <a:solidFill>
                  <a:srgbClr val="FFF917"/>
                </a:solidFill>
              </a:rPr>
              <a:t>mazzilli.com.br</a:t>
            </a:r>
          </a:p>
        </p:txBody>
      </p:sp>
      <p:sp>
        <p:nvSpPr>
          <p:cNvPr id="8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943F7B6-D334-424A-8AA6-69CB2B5A5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  <p:sp>
        <p:nvSpPr>
          <p:cNvPr id="9221" name="CaixaDeTexto 1">
            <a:extLst>
              <a:ext uri="{FF2B5EF4-FFF2-40B4-BE49-F238E27FC236}">
                <a16:creationId xmlns:a16="http://schemas.microsoft.com/office/drawing/2014/main" id="{7C980EAB-3EB5-41BD-82E4-65C47EBB65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260350"/>
            <a:ext cx="50403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4000" dirty="0">
                <a:solidFill>
                  <a:srgbClr val="FFC000"/>
                </a:solidFill>
              </a:rPr>
              <a:t>Esta apresentação :</a:t>
            </a:r>
          </a:p>
        </p:txBody>
      </p:sp>
    </p:spTree>
    <p:extLst>
      <p:ext uri="{BB962C8B-B14F-4D97-AF65-F5344CB8AC3E}">
        <p14:creationId xmlns:p14="http://schemas.microsoft.com/office/powerpoint/2010/main" val="4151179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6531" grpId="0" uiExpand="1" build="p" autoUpdateAnimBg="0"/>
      <p:bldP spid="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Espaço Reservado para Número de Slide 5">
            <a:extLst>
              <a:ext uri="{FF2B5EF4-FFF2-40B4-BE49-F238E27FC236}">
                <a16:creationId xmlns:a16="http://schemas.microsoft.com/office/drawing/2014/main" id="{62580631-4813-4A7E-BE11-6CED782972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9F490A1-97C1-42B6-9EE3-AB9B9F919200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6C146110-CCDD-492A-A03F-05B20F16D2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772400" cy="762000"/>
          </a:xfrm>
        </p:spPr>
        <p:txBody>
          <a:bodyPr/>
          <a:lstStyle/>
          <a:p>
            <a:pPr eaLnBrk="1" hangingPunct="1"/>
            <a:r>
              <a:rPr lang="pt-BR" altLang="pt-BR" b="1"/>
              <a:t>Conceito constitucional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F34FB3C9-DB40-4E45-8A8B-613C3FD2E9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153400" cy="2209800"/>
          </a:xfrm>
          <a:solidFill>
            <a:schemeClr val="tx1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pt-BR" altLang="pt-BR" sz="2800" b="1">
                <a:solidFill>
                  <a:schemeClr val="bg2"/>
                </a:solidFill>
              </a:rPr>
              <a:t>Art. 127 </a:t>
            </a:r>
            <a:r>
              <a:rPr lang="pt-BR" altLang="pt-BR" sz="2800" b="1" i="1">
                <a:solidFill>
                  <a:schemeClr val="bg2"/>
                </a:solidFill>
              </a:rPr>
              <a:t>caput</a:t>
            </a:r>
            <a:r>
              <a:rPr lang="pt-BR" altLang="pt-BR" sz="2800" b="1">
                <a:solidFill>
                  <a:srgbClr val="FF3300"/>
                </a:solidFill>
              </a:rPr>
              <a:t>: “instituição permanente, essencial à função jurisdicional do Estado, incumbindo-lhe a defesa da ordem jurídica, do regime democrático e dos interesses sociais e individuais indisponíveis.”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AFAD759A-A5AB-4A19-B025-DEC1EC060B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712" y="4312969"/>
            <a:ext cx="532881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400" dirty="0"/>
              <a:t>Pelo seu objeto e seus fins: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2400" i="0" dirty="0">
                <a:solidFill>
                  <a:srgbClr val="FFFF00"/>
                </a:solidFill>
              </a:rPr>
              <a:t>⇒ </a:t>
            </a:r>
            <a:r>
              <a:rPr lang="pt-BR" altLang="pt-BR" sz="2400" dirty="0"/>
              <a:t>caráter nacional e não apenas estadual ou federal</a:t>
            </a:r>
          </a:p>
        </p:txBody>
      </p:sp>
      <p:sp>
        <p:nvSpPr>
          <p:cNvPr id="7" name="AutoShape 5">
            <a:extLst>
              <a:ext uri="{FF2B5EF4-FFF2-40B4-BE49-F238E27FC236}">
                <a16:creationId xmlns:a16="http://schemas.microsoft.com/office/drawing/2014/main" id="{51723764-453C-4029-AD58-329F5C8B76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5589240"/>
            <a:ext cx="1524000" cy="457200"/>
          </a:xfrm>
          <a:prstGeom prst="rightArrow">
            <a:avLst>
              <a:gd name="adj1" fmla="val 50000"/>
              <a:gd name="adj2" fmla="val 83333"/>
            </a:avLst>
          </a:prstGeom>
          <a:solidFill>
            <a:schemeClr val="accent1"/>
          </a:solidFill>
          <a:ln w="254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Número de Slide 5">
            <a:extLst>
              <a:ext uri="{FF2B5EF4-FFF2-40B4-BE49-F238E27FC236}">
                <a16:creationId xmlns:a16="http://schemas.microsoft.com/office/drawing/2014/main" id="{DF3194C7-D7A0-462F-B08D-331C23D581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30D6BB4-7A86-4929-A5BB-78CC96632735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770050" name="Rectangle 2">
            <a:extLst>
              <a:ext uri="{FF2B5EF4-FFF2-40B4-BE49-F238E27FC236}">
                <a16:creationId xmlns:a16="http://schemas.microsoft.com/office/drawing/2014/main" id="{212CBDDC-B2AC-47E3-96F1-8BC40CFA4A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66800" y="152400"/>
            <a:ext cx="7772400" cy="685800"/>
          </a:xfrm>
        </p:spPr>
        <p:txBody>
          <a:bodyPr/>
          <a:lstStyle/>
          <a:p>
            <a:pPr eaLnBrk="1" hangingPunct="1"/>
            <a:r>
              <a:rPr lang="pt-BR" altLang="pt-BR" dirty="0"/>
              <a:t>		Destaques</a:t>
            </a:r>
          </a:p>
        </p:txBody>
      </p:sp>
      <p:sp>
        <p:nvSpPr>
          <p:cNvPr id="770051" name="Rectangle 3">
            <a:extLst>
              <a:ext uri="{FF2B5EF4-FFF2-40B4-BE49-F238E27FC236}">
                <a16:creationId xmlns:a16="http://schemas.microsoft.com/office/drawing/2014/main" id="{EB93F0D7-D9F6-4220-A919-14E27347CE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3147" y="1002902"/>
            <a:ext cx="8151812" cy="4114800"/>
          </a:xfrm>
        </p:spPr>
        <p:txBody>
          <a:bodyPr/>
          <a:lstStyle/>
          <a:p>
            <a:pPr eaLnBrk="1" hangingPunct="1">
              <a:defRPr/>
            </a:pPr>
            <a:r>
              <a:rPr lang="pt-BR" altLang="pt-BR" dirty="0"/>
              <a:t>Instituição permanente </a:t>
            </a:r>
          </a:p>
          <a:p>
            <a:pPr lvl="1" eaLnBrk="1" hangingPunct="1">
              <a:defRPr/>
            </a:pPr>
            <a:r>
              <a:rPr lang="pt-BR" altLang="pt-BR" sz="2000" b="1" dirty="0">
                <a:solidFill>
                  <a:srgbClr val="3DAB1F"/>
                </a:solidFill>
              </a:rPr>
              <a:t>Maurice </a:t>
            </a:r>
            <a:r>
              <a:rPr lang="pt-BR" altLang="pt-BR" sz="2000" b="1" dirty="0" err="1">
                <a:solidFill>
                  <a:srgbClr val="3DAB1F"/>
                </a:solidFill>
              </a:rPr>
              <a:t>Hauriou</a:t>
            </a:r>
            <a:r>
              <a:rPr lang="pt-BR" altLang="pt-BR" sz="2000" b="1" dirty="0">
                <a:solidFill>
                  <a:srgbClr val="3DAB1F"/>
                </a:solidFill>
              </a:rPr>
              <a:t> (organização / fim social / bem comum)</a:t>
            </a:r>
          </a:p>
          <a:p>
            <a:pPr lvl="1" eaLnBrk="1" hangingPunct="1">
              <a:defRPr/>
            </a:pPr>
            <a:r>
              <a:rPr lang="pt-BR" altLang="pt-BR" sz="2000" b="1" dirty="0">
                <a:solidFill>
                  <a:srgbClr val="3DAB1F"/>
                </a:solidFill>
              </a:rPr>
              <a:t>A relação de organicidade</a:t>
            </a:r>
          </a:p>
          <a:p>
            <a:pPr eaLnBrk="1" hangingPunct="1">
              <a:defRPr/>
            </a:pPr>
            <a:r>
              <a:rPr lang="pt-BR" altLang="pt-BR" dirty="0"/>
              <a:t> Essencial à função jurisdicional </a:t>
            </a:r>
            <a:r>
              <a:rPr lang="pt-BR" altLang="pt-BR" sz="2000" b="1" dirty="0">
                <a:solidFill>
                  <a:srgbClr val="3DAB1F"/>
                </a:solidFill>
              </a:rPr>
              <a:t>(em termos)</a:t>
            </a:r>
          </a:p>
          <a:p>
            <a:pPr eaLnBrk="1" hangingPunct="1">
              <a:defRPr/>
            </a:pPr>
            <a:r>
              <a:rPr lang="pt-BR" altLang="pt-BR" dirty="0"/>
              <a:t> Defesa da ordem jurídica </a:t>
            </a:r>
            <a:r>
              <a:rPr lang="pt-BR" altLang="pt-BR" sz="2000" b="1" dirty="0">
                <a:solidFill>
                  <a:srgbClr val="3DAB1F"/>
                </a:solidFill>
              </a:rPr>
              <a:t>(não de </a:t>
            </a:r>
            <a:r>
              <a:rPr lang="pt-BR" altLang="pt-BR" sz="2000" b="1" dirty="0" err="1">
                <a:solidFill>
                  <a:srgbClr val="3DAB1F"/>
                </a:solidFill>
              </a:rPr>
              <a:t>qq</a:t>
            </a:r>
            <a:r>
              <a:rPr lang="pt-BR" altLang="pt-BR" sz="2000" b="1" dirty="0">
                <a:solidFill>
                  <a:srgbClr val="3DAB1F"/>
                </a:solidFill>
              </a:rPr>
              <a:t>. lei)</a:t>
            </a:r>
          </a:p>
          <a:p>
            <a:pPr marL="0" indent="0" eaLnBrk="1" hangingPunct="1">
              <a:buNone/>
              <a:defRPr/>
            </a:pPr>
            <a:r>
              <a:rPr lang="pt-BR" altLang="pt-BR" dirty="0"/>
              <a:t>	</a:t>
            </a:r>
            <a:r>
              <a:rPr lang="pt-BR" altLang="pt-BR" dirty="0">
                <a:solidFill>
                  <a:srgbClr val="FFF917"/>
                </a:solidFill>
              </a:rPr>
              <a:t>⇒</a:t>
            </a:r>
            <a:r>
              <a:rPr lang="pt-BR" altLang="pt-BR" dirty="0"/>
              <a:t> </a:t>
            </a:r>
            <a:r>
              <a:rPr lang="pt-BR" altLang="pt-BR" sz="2800" dirty="0"/>
              <a:t>Defesa do </a:t>
            </a:r>
            <a:r>
              <a:rPr lang="pt-BR" altLang="pt-BR" sz="2800" u="sng" dirty="0"/>
              <a:t>regime democrático</a:t>
            </a:r>
            <a:endParaRPr lang="pt-BR" altLang="pt-BR" u="sng" dirty="0"/>
          </a:p>
          <a:p>
            <a:pPr marL="0" indent="0" eaLnBrk="1" hangingPunct="1">
              <a:buNone/>
              <a:defRPr/>
            </a:pPr>
            <a:r>
              <a:rPr lang="pt-BR" altLang="pt-BR" dirty="0"/>
              <a:t>	</a:t>
            </a:r>
            <a:r>
              <a:rPr lang="pt-BR" altLang="pt-BR" dirty="0">
                <a:solidFill>
                  <a:srgbClr val="FFF917"/>
                </a:solidFill>
              </a:rPr>
              <a:t>⇒</a:t>
            </a:r>
            <a:r>
              <a:rPr lang="pt-BR" altLang="pt-BR" dirty="0"/>
              <a:t> </a:t>
            </a:r>
            <a:r>
              <a:rPr lang="pt-BR" altLang="pt-BR" sz="2800" dirty="0"/>
              <a:t>Defesa do </a:t>
            </a:r>
            <a:r>
              <a:rPr lang="pt-BR" altLang="pt-BR" sz="2800" u="sng" dirty="0"/>
              <a:t>interesse social</a:t>
            </a:r>
            <a:endParaRPr lang="pt-BR" altLang="pt-BR" u="sng" dirty="0"/>
          </a:p>
          <a:p>
            <a:pPr marL="0" indent="0" eaLnBrk="1" hangingPunct="1">
              <a:buNone/>
              <a:defRPr/>
            </a:pPr>
            <a:r>
              <a:rPr lang="pt-BR" altLang="pt-BR" dirty="0"/>
              <a:t>	</a:t>
            </a:r>
            <a:r>
              <a:rPr lang="pt-BR" altLang="pt-BR" dirty="0">
                <a:solidFill>
                  <a:srgbClr val="FFF917"/>
                </a:solidFill>
              </a:rPr>
              <a:t>⇒</a:t>
            </a:r>
            <a:r>
              <a:rPr lang="pt-BR" altLang="pt-BR" dirty="0"/>
              <a:t> </a:t>
            </a:r>
            <a:r>
              <a:rPr lang="pt-BR" altLang="pt-BR" sz="2800" dirty="0"/>
              <a:t>Defesa do int. </a:t>
            </a:r>
            <a:r>
              <a:rPr lang="pt-BR" altLang="pt-BR" sz="2800" u="sng" dirty="0"/>
              <a:t>individual indisponível</a:t>
            </a:r>
            <a:endParaRPr lang="pt-BR" altLang="pt-BR" u="sng" dirty="0"/>
          </a:p>
        </p:txBody>
      </p:sp>
      <p:sp>
        <p:nvSpPr>
          <p:cNvPr id="770052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657427E-9683-49D9-A006-41FBD3F46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715000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3DD4F0F6-B95A-0668-B02A-E6DB330FCC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3573016"/>
            <a:ext cx="2057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pt-BR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Symbol" pitchFamily="18" charset="2"/>
                <a:cs typeface="Arial" charset="0"/>
                <a:sym typeface="Symbol" pitchFamily="18" charset="2"/>
              </a:rPr>
              <a:t></a:t>
            </a:r>
            <a:r>
              <a:rPr lang="pt-BR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  </a:t>
            </a:r>
            <a:r>
              <a:rPr lang="pt-BR" dirty="0">
                <a:solidFill>
                  <a:schemeClr val="accent1"/>
                </a:solidFill>
                <a:latin typeface="Arial" charset="0"/>
                <a:cs typeface="Arial" charset="0"/>
              </a:rPr>
              <a:t>sempre</a:t>
            </a:r>
          </a:p>
        </p:txBody>
      </p:sp>
      <p:sp>
        <p:nvSpPr>
          <p:cNvPr id="3" name="Text Box 5">
            <a:extLst>
              <a:ext uri="{FF2B5EF4-FFF2-40B4-BE49-F238E27FC236}">
                <a16:creationId xmlns:a16="http://schemas.microsoft.com/office/drawing/2014/main" id="{C183B8C0-59F9-8283-A43B-5AAF8AA80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00192" y="4169524"/>
            <a:ext cx="2057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pt-BR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Symbol" pitchFamily="18" charset="2"/>
                <a:cs typeface="Arial" charset="0"/>
                <a:sym typeface="Symbol" pitchFamily="18" charset="2"/>
              </a:rPr>
              <a:t></a:t>
            </a:r>
            <a:r>
              <a:rPr lang="pt-BR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  </a:t>
            </a:r>
            <a:r>
              <a:rPr lang="pt-BR" dirty="0">
                <a:solidFill>
                  <a:schemeClr val="accent1"/>
                </a:solidFill>
                <a:latin typeface="Arial" charset="0"/>
                <a:cs typeface="Arial" charset="0"/>
              </a:rPr>
              <a:t>sempre</a:t>
            </a:r>
          </a:p>
        </p:txBody>
      </p:sp>
      <p:sp>
        <p:nvSpPr>
          <p:cNvPr id="4" name="Text Box 6">
            <a:extLst>
              <a:ext uri="{FF2B5EF4-FFF2-40B4-BE49-F238E27FC236}">
                <a16:creationId xmlns:a16="http://schemas.microsoft.com/office/drawing/2014/main" id="{9D95DFFA-CECF-E0B1-9BE0-4C1F56B6F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07904" y="5307013"/>
            <a:ext cx="3733800" cy="71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pt-BR" b="0" dirty="0">
                <a:latin typeface="Arial" charset="0"/>
                <a:cs typeface="Arial" charset="0"/>
              </a:rPr>
              <a:t>	     </a:t>
            </a:r>
            <a:r>
              <a:rPr lang="pt-BR" i="0" dirty="0">
                <a:solidFill>
                  <a:schemeClr val="accent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  <a:sym typeface="Symbol" pitchFamily="18" charset="2"/>
              </a:rPr>
              <a:t></a:t>
            </a:r>
            <a:endParaRPr lang="pt-BR" i="0" dirty="0">
              <a:solidFill>
                <a:schemeClr val="accent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cs typeface="Arial" charset="0"/>
            </a:endParaRPr>
          </a:p>
          <a:p>
            <a:pPr eaLnBrk="1" hangingPunct="1">
              <a:lnSpc>
                <a:spcPct val="30000"/>
              </a:lnSpc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pt-BR" dirty="0">
                <a:solidFill>
                  <a:schemeClr val="accent1"/>
                </a:solidFill>
                <a:latin typeface="Arial" charset="0"/>
                <a:cs typeface="Arial" charset="0"/>
              </a:rPr>
              <a:t>Se indisponível</a:t>
            </a:r>
          </a:p>
        </p:txBody>
      </p:sp>
    </p:spTree>
    <p:extLst>
      <p:ext uri="{BB962C8B-B14F-4D97-AF65-F5344CB8AC3E}">
        <p14:creationId xmlns:p14="http://schemas.microsoft.com/office/powerpoint/2010/main" val="2032086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0052" grpId="0" animBg="1"/>
      <p:bldP spid="2" grpId="0" autoUpdateAnimBg="0"/>
      <p:bldP spid="3" grpId="0" autoUpdateAnimBg="0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Espaço Reservado para Número de Slide 5">
            <a:extLst>
              <a:ext uri="{FF2B5EF4-FFF2-40B4-BE49-F238E27FC236}">
                <a16:creationId xmlns:a16="http://schemas.microsoft.com/office/drawing/2014/main" id="{483BA8ED-EA38-4459-91AA-BAA7AC70FB7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335952A-A84B-4417-AA38-AA49CFB4E61D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6BF60AB1-38E6-4ED1-BC2A-59BA0F20C35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042988" y="44450"/>
            <a:ext cx="7772400" cy="838200"/>
          </a:xfrm>
        </p:spPr>
        <p:txBody>
          <a:bodyPr/>
          <a:lstStyle/>
          <a:p>
            <a:pPr eaLnBrk="1" hangingPunct="1"/>
            <a:r>
              <a:rPr lang="pt-BR" altLang="pt-BR"/>
              <a:t>Relevância const. do MP</a:t>
            </a:r>
          </a:p>
        </p:txBody>
      </p:sp>
      <p:sp>
        <p:nvSpPr>
          <p:cNvPr id="890884" name="Text Box 4">
            <a:extLst>
              <a:ext uri="{FF2B5EF4-FFF2-40B4-BE49-F238E27FC236}">
                <a16:creationId xmlns:a16="http://schemas.microsoft.com/office/drawing/2014/main" id="{E3FF5E27-A4A5-444B-A80D-EC8CF020EF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949325"/>
            <a:ext cx="8497887" cy="5508625"/>
          </a:xfrm>
          <a:prstGeom prst="rect">
            <a:avLst/>
          </a:prstGeom>
          <a:solidFill>
            <a:schemeClr val="tx2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pt-BR" altLang="pt-BR" sz="2800" b="0" i="0" dirty="0">
                <a:solidFill>
                  <a:srgbClr val="FF3300"/>
                </a:solidFill>
              </a:rPr>
              <a:t> </a:t>
            </a:r>
            <a:r>
              <a:rPr lang="pt-BR" altLang="pt-BR" sz="2800" i="0" dirty="0">
                <a:solidFill>
                  <a:srgbClr val="FF3300"/>
                </a:solidFill>
              </a:rPr>
              <a:t>•</a:t>
            </a:r>
            <a:r>
              <a:rPr lang="pt-BR" altLang="pt-BR" sz="2800" b="0" i="0" dirty="0">
                <a:solidFill>
                  <a:srgbClr val="1607DD"/>
                </a:solidFill>
              </a:rPr>
              <a:t> </a:t>
            </a:r>
            <a:r>
              <a:rPr lang="pt-BR" altLang="pt-BR" sz="2800" i="0" dirty="0">
                <a:solidFill>
                  <a:srgbClr val="1607DD"/>
                </a:solidFill>
              </a:rPr>
              <a:t>Instituição permanente  </a:t>
            </a:r>
            <a:r>
              <a:rPr lang="pt-BR" altLang="pt-BR" sz="2000" i="0" dirty="0">
                <a:solidFill>
                  <a:srgbClr val="1607DD"/>
                </a:solidFill>
              </a:rPr>
              <a:t>(</a:t>
            </a:r>
            <a:r>
              <a:rPr lang="pt-BR" altLang="pt-BR" sz="2000" dirty="0">
                <a:solidFill>
                  <a:srgbClr val="1607DD"/>
                </a:solidFill>
              </a:rPr>
              <a:t>cláusula pétrea heterotópica</a:t>
            </a:r>
            <a:r>
              <a:rPr lang="pt-BR" altLang="pt-BR" sz="2000" i="0" dirty="0">
                <a:solidFill>
                  <a:srgbClr val="1607DD"/>
                </a:solidFill>
              </a:rPr>
              <a:t>)</a:t>
            </a:r>
            <a:endParaRPr lang="pt-BR" altLang="pt-BR" sz="2800" i="0" dirty="0">
              <a:solidFill>
                <a:srgbClr val="1607DD"/>
              </a:solidFill>
            </a:endParaRP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pt-BR" altLang="pt-BR" sz="2800" b="0" i="0" dirty="0">
                <a:solidFill>
                  <a:srgbClr val="FF3300"/>
                </a:solidFill>
              </a:rPr>
              <a:t> </a:t>
            </a:r>
            <a:r>
              <a:rPr lang="pt-BR" altLang="pt-BR" sz="2800" i="0" dirty="0">
                <a:solidFill>
                  <a:srgbClr val="FF3300"/>
                </a:solidFill>
              </a:rPr>
              <a:t>•</a:t>
            </a:r>
            <a:r>
              <a:rPr lang="pt-BR" altLang="pt-BR" sz="2800" b="0" i="0" dirty="0">
                <a:solidFill>
                  <a:srgbClr val="1607DD"/>
                </a:solidFill>
              </a:rPr>
              <a:t> </a:t>
            </a:r>
            <a:r>
              <a:rPr lang="pt-BR" altLang="pt-BR" sz="2800" i="0" dirty="0">
                <a:solidFill>
                  <a:srgbClr val="1607DD"/>
                </a:solidFill>
              </a:rPr>
              <a:t>Cumprimento da lei (condição de igualdade e liberdade) </a:t>
            </a:r>
            <a:r>
              <a:rPr lang="pt-BR" altLang="pt-BR" sz="2800" i="0" dirty="0">
                <a:solidFill>
                  <a:srgbClr val="1607DD"/>
                </a:solidFill>
                <a:latin typeface="Symbol" panose="05050102010706020507" pitchFamily="18" charset="2"/>
              </a:rPr>
              <a:t></a:t>
            </a:r>
            <a:r>
              <a:rPr lang="pt-BR" altLang="pt-BR" sz="2800" i="0" dirty="0">
                <a:solidFill>
                  <a:srgbClr val="1607DD"/>
                </a:solidFill>
              </a:rPr>
              <a:t> pressuposto da Democracia</a:t>
            </a: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pt-BR" altLang="pt-BR" sz="2800" i="0" dirty="0">
                <a:solidFill>
                  <a:srgbClr val="1607DD"/>
                </a:solidFill>
              </a:rPr>
              <a:t> </a:t>
            </a:r>
            <a:r>
              <a:rPr lang="pt-BR" altLang="pt-BR" sz="2800" i="0" dirty="0">
                <a:solidFill>
                  <a:srgbClr val="FF3300"/>
                </a:solidFill>
              </a:rPr>
              <a:t>•</a:t>
            </a:r>
            <a:r>
              <a:rPr lang="pt-BR" altLang="pt-BR" sz="2800" b="0" i="0" dirty="0">
                <a:solidFill>
                  <a:srgbClr val="1607DD"/>
                </a:solidFill>
              </a:rPr>
              <a:t>   </a:t>
            </a:r>
            <a:r>
              <a:rPr lang="pt-BR" altLang="pt-BR" sz="2800" i="0" dirty="0">
                <a:solidFill>
                  <a:srgbClr val="1607DD"/>
                </a:solidFill>
              </a:rPr>
              <a:t>Inércia do Poder Judiciário </a:t>
            </a: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pt-BR" altLang="pt-BR" sz="2800" b="0" i="0" dirty="0">
                <a:solidFill>
                  <a:srgbClr val="1607DD"/>
                </a:solidFill>
              </a:rPr>
              <a:t> </a:t>
            </a:r>
            <a:r>
              <a:rPr lang="pt-BR" altLang="pt-BR" sz="2800" i="0" dirty="0">
                <a:solidFill>
                  <a:srgbClr val="FF3300"/>
                </a:solidFill>
              </a:rPr>
              <a:t>•</a:t>
            </a:r>
            <a:r>
              <a:rPr lang="pt-BR" altLang="pt-BR" sz="2800" b="0" i="0" dirty="0">
                <a:solidFill>
                  <a:srgbClr val="1607DD"/>
                </a:solidFill>
              </a:rPr>
              <a:t>   </a:t>
            </a:r>
            <a:r>
              <a:rPr lang="pt-BR" altLang="pt-BR" sz="2800" i="0" dirty="0">
                <a:solidFill>
                  <a:srgbClr val="1607DD"/>
                </a:solidFill>
              </a:rPr>
              <a:t>Efetividade do acesso à Justiça</a:t>
            </a: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pt-BR" altLang="pt-BR" sz="2800" b="0" i="0" dirty="0">
                <a:solidFill>
                  <a:srgbClr val="FF3300"/>
                </a:solidFill>
              </a:rPr>
              <a:t> </a:t>
            </a:r>
            <a:r>
              <a:rPr lang="pt-BR" altLang="pt-BR" sz="2800" i="0" dirty="0">
                <a:solidFill>
                  <a:srgbClr val="FF3300"/>
                </a:solidFill>
              </a:rPr>
              <a:t>•</a:t>
            </a:r>
            <a:r>
              <a:rPr lang="pt-BR" altLang="pt-BR" sz="2800" b="0" i="0" dirty="0">
                <a:solidFill>
                  <a:srgbClr val="1607DD"/>
                </a:solidFill>
              </a:rPr>
              <a:t>   </a:t>
            </a:r>
            <a:r>
              <a:rPr lang="pt-BR" altLang="pt-BR" sz="2800" i="0" dirty="0">
                <a:solidFill>
                  <a:srgbClr val="1607DD"/>
                </a:solidFill>
              </a:rPr>
              <a:t>Defesa do </a:t>
            </a:r>
            <a:r>
              <a:rPr lang="pt-BR" altLang="pt-BR" sz="2800" i="0" u="sng" dirty="0">
                <a:solidFill>
                  <a:srgbClr val="1607DD"/>
                </a:solidFill>
              </a:rPr>
              <a:t>interesse público primário</a:t>
            </a:r>
            <a:r>
              <a:rPr lang="pt-BR" altLang="pt-BR" sz="2800" i="0" dirty="0">
                <a:solidFill>
                  <a:srgbClr val="1607DD"/>
                </a:solidFill>
              </a:rPr>
              <a:t> </a:t>
            </a:r>
            <a:r>
              <a:rPr lang="pt-BR" altLang="pt-BR" sz="2000" i="0" dirty="0">
                <a:solidFill>
                  <a:srgbClr val="1607DD"/>
                </a:solidFill>
              </a:rPr>
              <a:t>(bem geral)</a:t>
            </a:r>
            <a:endParaRPr lang="pt-BR" altLang="pt-BR" sz="2800" i="0" dirty="0">
              <a:solidFill>
                <a:srgbClr val="1607DD"/>
              </a:solidFill>
            </a:endParaRP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pt-BR" altLang="pt-BR" sz="2800" i="0" dirty="0">
                <a:solidFill>
                  <a:srgbClr val="1607DD"/>
                </a:solidFill>
              </a:rPr>
              <a:t>	x </a:t>
            </a:r>
            <a:r>
              <a:rPr lang="pt-BR" altLang="pt-BR" sz="2800" i="0" u="sng" dirty="0">
                <a:solidFill>
                  <a:srgbClr val="1607DD"/>
                </a:solidFill>
              </a:rPr>
              <a:t>interesse público secundário</a:t>
            </a:r>
            <a:r>
              <a:rPr lang="pt-BR" altLang="pt-BR" sz="2800" i="0" dirty="0">
                <a:solidFill>
                  <a:srgbClr val="1607DD"/>
                </a:solidFill>
              </a:rPr>
              <a:t> </a:t>
            </a:r>
            <a:r>
              <a:rPr lang="pt-BR" altLang="pt-BR" sz="2000" i="0" dirty="0">
                <a:solidFill>
                  <a:srgbClr val="1607DD"/>
                </a:solidFill>
              </a:rPr>
              <a:t>(ângulo do adm.)</a:t>
            </a:r>
            <a:endParaRPr lang="pt-BR" altLang="pt-BR" sz="2800" i="0" u="sng" dirty="0">
              <a:solidFill>
                <a:srgbClr val="1607DD"/>
              </a:solidFill>
            </a:endParaRP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pt-BR" altLang="pt-BR" sz="2800" i="0" dirty="0">
                <a:solidFill>
                  <a:srgbClr val="FF3300"/>
                </a:solidFill>
              </a:rPr>
              <a:t> </a:t>
            </a:r>
          </a:p>
          <a:p>
            <a:pPr eaLnBrk="1" hangingPunct="1">
              <a:spcBef>
                <a:spcPct val="0"/>
              </a:spcBef>
              <a:buFont typeface="Symbol" panose="05050102010706020507" pitchFamily="18" charset="2"/>
              <a:buNone/>
            </a:pPr>
            <a:r>
              <a:rPr lang="pt-BR" altLang="pt-BR" sz="2800" i="0" dirty="0">
                <a:solidFill>
                  <a:srgbClr val="FF3300"/>
                </a:solidFill>
                <a:latin typeface="Symbol" panose="05050102010706020507" pitchFamily="18" charset="2"/>
              </a:rPr>
              <a:t></a:t>
            </a:r>
            <a:r>
              <a:rPr lang="pt-BR" altLang="pt-BR" sz="2800" b="0" i="0" dirty="0">
                <a:solidFill>
                  <a:srgbClr val="1607DD"/>
                </a:solidFill>
              </a:rPr>
              <a:t>   </a:t>
            </a:r>
            <a:r>
              <a:rPr lang="pt-BR" altLang="pt-BR" sz="2800" i="0" u="sng" dirty="0">
                <a:solidFill>
                  <a:srgbClr val="008080"/>
                </a:solidFill>
              </a:rPr>
              <a:t>os maiores valores sociais</a:t>
            </a:r>
            <a:r>
              <a:rPr lang="pt-BR" altLang="pt-BR" sz="2800" i="0" dirty="0">
                <a:solidFill>
                  <a:srgbClr val="008080"/>
                </a:solidFill>
              </a:rPr>
              <a:t> (</a:t>
            </a:r>
            <a:r>
              <a:rPr lang="pt-BR" altLang="pt-BR" sz="2400" i="0" dirty="0">
                <a:solidFill>
                  <a:srgbClr val="008080"/>
                </a:solidFill>
              </a:rPr>
              <a:t>defesa do regime democrático, dos interesses sociais, dos interesses indisponíveis; o combate ao crime; a defesa do meio ambiente e de outros interesses difusos / coletivos;        a defesa do patrimônio público e social etc</a:t>
            </a:r>
            <a:r>
              <a:rPr lang="pt-BR" altLang="pt-BR" sz="2800" i="0" dirty="0">
                <a:solidFill>
                  <a:srgbClr val="008080"/>
                </a:solidFill>
              </a:rPr>
              <a:t>.)</a:t>
            </a:r>
          </a:p>
        </p:txBody>
      </p:sp>
      <p:sp>
        <p:nvSpPr>
          <p:cNvPr id="890885" name="AutoShape 5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52B03BFE-75A6-4C9B-8EFC-5CEE763B0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19800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90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90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884" grpId="0" animBg="1" autoUpdateAnimBg="0"/>
      <p:bldP spid="89088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Espaço Reservado para Número de Slide 5">
            <a:extLst>
              <a:ext uri="{FF2B5EF4-FFF2-40B4-BE49-F238E27FC236}">
                <a16:creationId xmlns:a16="http://schemas.microsoft.com/office/drawing/2014/main" id="{EA80EEF9-18A5-4817-91BC-4EF81E3541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0716899-5BD3-4A33-BCAD-E97EB3405862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824323" name="Rectangle 3">
            <a:extLst>
              <a:ext uri="{FF2B5EF4-FFF2-40B4-BE49-F238E27FC236}">
                <a16:creationId xmlns:a16="http://schemas.microsoft.com/office/drawing/2014/main" id="{B1E803E9-68B6-4604-A8D5-22E81BC098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1550" y="1928813"/>
            <a:ext cx="7772400" cy="2667000"/>
          </a:xfrm>
        </p:spPr>
        <p:txBody>
          <a:bodyPr/>
          <a:lstStyle/>
          <a:p>
            <a:pPr marL="990600" lvl="1" indent="-533400" eaLnBrk="1" hangingPunct="1">
              <a:buFontTx/>
              <a:buChar char="-"/>
            </a:pPr>
            <a:r>
              <a:rPr lang="pt-BR" altLang="pt-BR" b="1" i="1" dirty="0">
                <a:solidFill>
                  <a:srgbClr val="4BD426"/>
                </a:solidFill>
              </a:rPr>
              <a:t>Ius puniendi</a:t>
            </a:r>
            <a:endParaRPr lang="pt-BR" altLang="pt-BR" b="1" dirty="0">
              <a:solidFill>
                <a:srgbClr val="4BD426"/>
              </a:solidFill>
            </a:endParaRPr>
          </a:p>
          <a:p>
            <a:pPr marL="1371600" lvl="2" indent="-457200" eaLnBrk="1" hangingPunct="1">
              <a:buClr>
                <a:srgbClr val="4BD426"/>
              </a:buClr>
              <a:buSzTx/>
              <a:buFontTx/>
              <a:buAutoNum type="arabicPeriod"/>
            </a:pPr>
            <a:r>
              <a:rPr lang="pt-BR" altLang="pt-BR" dirty="0"/>
              <a:t>Fazer a lei</a:t>
            </a:r>
          </a:p>
          <a:p>
            <a:pPr marL="1371600" lvl="2" indent="-457200" eaLnBrk="1" hangingPunct="1">
              <a:buClr>
                <a:srgbClr val="4BD426"/>
              </a:buClr>
              <a:buSzTx/>
              <a:buFontTx/>
              <a:buAutoNum type="arabicPeriod"/>
            </a:pPr>
            <a:r>
              <a:rPr lang="pt-BR" altLang="pt-BR" dirty="0"/>
              <a:t>Acusar</a:t>
            </a:r>
          </a:p>
          <a:p>
            <a:pPr marL="1371600" lvl="2" indent="-457200" eaLnBrk="1" hangingPunct="1">
              <a:buClr>
                <a:srgbClr val="4BD426"/>
              </a:buClr>
              <a:buSzTx/>
              <a:buFontTx/>
              <a:buAutoNum type="arabicPeriod"/>
            </a:pPr>
            <a:r>
              <a:rPr lang="pt-BR" altLang="pt-BR" dirty="0"/>
              <a:t>Julgar</a:t>
            </a:r>
          </a:p>
          <a:p>
            <a:pPr marL="1371600" lvl="2" indent="-457200" eaLnBrk="1" hangingPunct="1">
              <a:buClr>
                <a:srgbClr val="4BD426"/>
              </a:buClr>
              <a:buSzTx/>
              <a:buFontTx/>
              <a:buAutoNum type="arabicPeriod"/>
            </a:pPr>
            <a:r>
              <a:rPr lang="pt-BR" altLang="pt-BR" dirty="0"/>
              <a:t>Executar</a:t>
            </a:r>
          </a:p>
        </p:txBody>
      </p:sp>
      <p:sp>
        <p:nvSpPr>
          <p:cNvPr id="824324" name="AutoShape 4">
            <a:extLst>
              <a:ext uri="{FF2B5EF4-FFF2-40B4-BE49-F238E27FC236}">
                <a16:creationId xmlns:a16="http://schemas.microsoft.com/office/drawing/2014/main" id="{72392E2F-0175-4A4C-9D90-7CFA5A933BC0}"/>
              </a:ext>
            </a:extLst>
          </p:cNvPr>
          <p:cNvSpPr>
            <a:spLocks/>
          </p:cNvSpPr>
          <p:nvPr/>
        </p:nvSpPr>
        <p:spPr bwMode="auto">
          <a:xfrm>
            <a:off x="1600200" y="2438400"/>
            <a:ext cx="152400" cy="1752600"/>
          </a:xfrm>
          <a:prstGeom prst="leftBrace">
            <a:avLst>
              <a:gd name="adj1" fmla="val 95833"/>
              <a:gd name="adj2" fmla="val 50000"/>
            </a:avLst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824326" name="AutoShape 6">
            <a:extLst>
              <a:ext uri="{FF2B5EF4-FFF2-40B4-BE49-F238E27FC236}">
                <a16:creationId xmlns:a16="http://schemas.microsoft.com/office/drawing/2014/main" id="{2A747962-589F-4EDA-BB5B-AF498EDBF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2924175"/>
            <a:ext cx="1524000" cy="381000"/>
          </a:xfrm>
          <a:prstGeom prst="lef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824328" name="Text Box 8">
            <a:extLst>
              <a:ext uri="{FF2B5EF4-FFF2-40B4-BE49-F238E27FC236}">
                <a16:creationId xmlns:a16="http://schemas.microsoft.com/office/drawing/2014/main" id="{D60D5816-A848-4165-8A7A-37CFFB66A3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620713"/>
            <a:ext cx="8351837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eaLnBrk="1" hangingPunct="1">
              <a:buFontTx/>
              <a:buChar char="-"/>
              <a:defRPr/>
            </a:pPr>
            <a:r>
              <a:rPr lang="pt-BR" sz="3600" b="0" i="0" dirty="0">
                <a:solidFill>
                  <a:srgbClr val="FF3300"/>
                </a:solidFill>
                <a:latin typeface="Arial" charset="0"/>
                <a:cs typeface="Arial" charset="0"/>
              </a:rPr>
              <a:t> </a:t>
            </a:r>
            <a:r>
              <a:rPr lang="pt-BR" sz="4000" i="0" dirty="0">
                <a:solidFill>
                  <a:srgbClr val="4BD426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  <a:cs typeface="Arial" charset="0"/>
              </a:rPr>
              <a:t>Parcela da soberania</a:t>
            </a:r>
            <a:r>
              <a:rPr lang="pt-BR" sz="3600" b="0" i="0" dirty="0">
                <a:latin typeface="Arial" charset="0"/>
                <a:cs typeface="Arial" charset="0"/>
              </a:rPr>
              <a:t> do Estado</a:t>
            </a:r>
          </a:p>
          <a:p>
            <a:pPr lvl="2" eaLnBrk="1" hangingPunct="1">
              <a:buClr>
                <a:srgbClr val="009900"/>
              </a:buClr>
              <a:buSzPct val="60000"/>
              <a:defRPr/>
            </a:pPr>
            <a:r>
              <a:rPr lang="pt-BR" b="0" i="0" dirty="0">
                <a:latin typeface="Arial" charset="0"/>
                <a:cs typeface="Arial" charset="0"/>
              </a:rPr>
              <a:t>Por que?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  <a:defRPr/>
            </a:pPr>
            <a:endParaRPr lang="pt-BR" b="0" dirty="0">
              <a:latin typeface="Arial" charset="0"/>
              <a:cs typeface="Arial" charset="0"/>
            </a:endParaRPr>
          </a:p>
        </p:txBody>
      </p:sp>
      <p:sp>
        <p:nvSpPr>
          <p:cNvPr id="824329" name="Text Box 9">
            <a:extLst>
              <a:ext uri="{FF2B5EF4-FFF2-40B4-BE49-F238E27FC236}">
                <a16:creationId xmlns:a16="http://schemas.microsoft.com/office/drawing/2014/main" id="{ED3C9585-7BD7-43AD-A1CB-8423FD32EB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864100"/>
            <a:ext cx="6705600" cy="784225"/>
          </a:xfrm>
          <a:prstGeom prst="rect">
            <a:avLst/>
          </a:prstGeom>
          <a:solidFill>
            <a:schemeClr val="tx1"/>
          </a:solidFill>
          <a:ln w="349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 typeface="Wingdings" panose="05000000000000000000" pitchFamily="2" charset="2"/>
              <a:buNone/>
            </a:pPr>
            <a:r>
              <a:rPr lang="pt-BR" altLang="pt-BR" sz="2400">
                <a:solidFill>
                  <a:srgbClr val="FF3300"/>
                </a:solidFill>
              </a:rPr>
              <a:t>Mas seria inconstitucional o arquivamento do IP contra a vontade do Judiciário?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24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24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4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824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824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824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4323" grpId="0" uiExpand="1" build="p" bldLvl="2" autoUpdateAnimBg="0"/>
      <p:bldP spid="824324" grpId="0" animBg="1"/>
      <p:bldP spid="824326" grpId="0" animBg="1"/>
      <p:bldP spid="824328" grpId="0" autoUpdateAnimBg="0"/>
      <p:bldP spid="824329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Espaço Reservado para Número de Slide 5">
            <a:extLst>
              <a:ext uri="{FF2B5EF4-FFF2-40B4-BE49-F238E27FC236}">
                <a16:creationId xmlns:a16="http://schemas.microsoft.com/office/drawing/2014/main" id="{0C18CF54-5A8A-442A-AD7E-0E4F08741F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C91E7B6-ED9C-43CD-BA8D-022542C1CCB5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2434" name="Rectangle 2">
            <a:extLst>
              <a:ext uri="{FF2B5EF4-FFF2-40B4-BE49-F238E27FC236}">
                <a16:creationId xmlns:a16="http://schemas.microsoft.com/office/drawing/2014/main" id="{517F6E86-272D-4DAF-8A29-DE432C5425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88913"/>
            <a:ext cx="7772400" cy="927100"/>
          </a:xfrm>
        </p:spPr>
        <p:txBody>
          <a:bodyPr/>
          <a:lstStyle/>
          <a:p>
            <a:pPr eaLnBrk="1" hangingPunct="1"/>
            <a:r>
              <a:rPr lang="pt-BR" altLang="pt-BR"/>
              <a:t>Enfim, ontem e hoje</a:t>
            </a:r>
          </a:p>
        </p:txBody>
      </p:sp>
      <p:sp>
        <p:nvSpPr>
          <p:cNvPr id="1042435" name="Rectangle 3">
            <a:extLst>
              <a:ext uri="{FF2B5EF4-FFF2-40B4-BE49-F238E27FC236}">
                <a16:creationId xmlns:a16="http://schemas.microsoft.com/office/drawing/2014/main" id="{C9016ED8-9E92-4F9B-A94D-9B7B7B06DA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6425" y="1268413"/>
            <a:ext cx="8132763" cy="4735512"/>
          </a:xfrm>
        </p:spPr>
        <p:txBody>
          <a:bodyPr/>
          <a:lstStyle/>
          <a:p>
            <a:pPr eaLnBrk="1" hangingPunct="1">
              <a:defRPr/>
            </a:pPr>
            <a:r>
              <a:rPr lang="pt-BR" b="1" u="sng" dirty="0">
                <a:solidFill>
                  <a:schemeClr val="accent1"/>
                </a:solidFill>
              </a:rPr>
              <a:t>Antes</a:t>
            </a:r>
            <a:r>
              <a:rPr lang="pt-BR" dirty="0"/>
              <a:t> – órgão do Poder Executivo, PGJ demissível </a:t>
            </a:r>
            <a:r>
              <a:rPr lang="pt-BR" i="1" dirty="0"/>
              <a:t>ad nutum</a:t>
            </a:r>
            <a:r>
              <a:rPr lang="pt-BR" dirty="0"/>
              <a:t>, designações discricionárias, papel mínimo na CF, MP não tinha sequer um perfil nacional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pt-BR" dirty="0"/>
          </a:p>
          <a:p>
            <a:pPr eaLnBrk="1" hangingPunct="1">
              <a:defRPr/>
            </a:pPr>
            <a:r>
              <a:rPr lang="pt-BR" b="1" u="sng" dirty="0">
                <a:solidFill>
                  <a:schemeClr val="accent1"/>
                </a:solidFill>
              </a:rPr>
              <a:t>Hoje</a:t>
            </a:r>
            <a:r>
              <a:rPr lang="pt-BR" dirty="0"/>
              <a:t> – órgão autônomo, garantias de Poder, independência funcional, elevado </a:t>
            </a:r>
            <a:r>
              <a:rPr lang="pt-BR" i="1" dirty="0"/>
              <a:t>status</a:t>
            </a:r>
            <a:r>
              <a:rPr lang="pt-BR" dirty="0"/>
              <a:t> constitucional – parcela da soberania do Estado</a:t>
            </a:r>
          </a:p>
        </p:txBody>
      </p:sp>
      <p:sp>
        <p:nvSpPr>
          <p:cNvPr id="6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373DF000-7302-4662-AD8C-928397096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2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2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2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2434" grpId="0" autoUpdateAnimBg="0"/>
      <p:bldP spid="1042435" grpId="0" build="p" autoUpdateAnimBg="0"/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Número de Slide 5">
            <a:extLst>
              <a:ext uri="{FF2B5EF4-FFF2-40B4-BE49-F238E27FC236}">
                <a16:creationId xmlns:a16="http://schemas.microsoft.com/office/drawing/2014/main" id="{DF3194C7-D7A0-462F-B08D-331C23D581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30D6BB4-7A86-4929-A5BB-78CC96632735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25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770050" name="Rectangle 2">
            <a:extLst>
              <a:ext uri="{FF2B5EF4-FFF2-40B4-BE49-F238E27FC236}">
                <a16:creationId xmlns:a16="http://schemas.microsoft.com/office/drawing/2014/main" id="{212CBDDC-B2AC-47E3-96F1-8BC40CFA4A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79512" y="76200"/>
            <a:ext cx="7772400" cy="685800"/>
          </a:xfrm>
        </p:spPr>
        <p:txBody>
          <a:bodyPr/>
          <a:lstStyle/>
          <a:p>
            <a:pPr eaLnBrk="1" hangingPunct="1"/>
            <a:r>
              <a:rPr lang="pt-BR" altLang="pt-BR" dirty="0"/>
              <a:t>		</a:t>
            </a:r>
            <a:r>
              <a:rPr lang="pt-BR" altLang="pt-BR" sz="3600" b="1" dirty="0">
                <a:solidFill>
                  <a:srgbClr val="FFFF00"/>
                </a:solidFill>
              </a:rPr>
              <a:t>Algumas décadas depois</a:t>
            </a:r>
            <a:endParaRPr lang="pt-BR" altLang="pt-BR" b="1" dirty="0">
              <a:solidFill>
                <a:srgbClr val="FFFF00"/>
              </a:solidFill>
            </a:endParaRPr>
          </a:p>
        </p:txBody>
      </p:sp>
      <p:sp>
        <p:nvSpPr>
          <p:cNvPr id="770051" name="Rectangle 3">
            <a:extLst>
              <a:ext uri="{FF2B5EF4-FFF2-40B4-BE49-F238E27FC236}">
                <a16:creationId xmlns:a16="http://schemas.microsoft.com/office/drawing/2014/main" id="{EB93F0D7-D9F6-4220-A919-14E27347CE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536" y="620688"/>
            <a:ext cx="8443664" cy="4464496"/>
          </a:xfrm>
        </p:spPr>
        <p:txBody>
          <a:bodyPr/>
          <a:lstStyle/>
          <a:p>
            <a:pPr marL="514350" lvl="1" indent="0">
              <a:buNone/>
            </a:pPr>
            <a:r>
              <a:rPr lang="pt-BR" sz="2000" dirty="0">
                <a:solidFill>
                  <a:srgbClr val="FFF917"/>
                </a:solidFill>
                <a:sym typeface="Wingdings" pitchFamily="2" charset="2"/>
              </a:rPr>
              <a:t></a:t>
            </a:r>
            <a:r>
              <a:rPr lang="pt-BR" dirty="0"/>
              <a:t> </a:t>
            </a:r>
            <a:r>
              <a:rPr lang="pt-BR" altLang="pt-BR" sz="1700" b="1" dirty="0"/>
              <a:t>Processos x autoridades/empresários antes inalcançáveis </a:t>
            </a:r>
            <a:r>
              <a:rPr lang="pt-BR" altLang="pt-BR" sz="1400" b="1" dirty="0"/>
              <a:t>(Lava-jato etc.)</a:t>
            </a:r>
            <a:endParaRPr lang="pt-BR" altLang="pt-BR" sz="1700" b="1" dirty="0"/>
          </a:p>
          <a:p>
            <a:pPr marL="514350" lvl="1" indent="0">
              <a:buNone/>
            </a:pPr>
            <a:r>
              <a:rPr lang="pt-BR" sz="2000" b="1" dirty="0">
                <a:solidFill>
                  <a:srgbClr val="FFF917"/>
                </a:solidFill>
                <a:sym typeface="Wingdings" pitchFamily="2" charset="2"/>
              </a:rPr>
              <a:t></a:t>
            </a:r>
            <a:r>
              <a:rPr lang="pt-BR" sz="1700" b="1" dirty="0"/>
              <a:t> </a:t>
            </a:r>
            <a:r>
              <a:rPr lang="pt-BR" altLang="pt-BR" sz="1700" b="1" u="sng" dirty="0">
                <a:solidFill>
                  <a:srgbClr val="FFF917"/>
                </a:solidFill>
              </a:rPr>
              <a:t>Reações</a:t>
            </a:r>
            <a:r>
              <a:rPr lang="pt-BR" altLang="pt-BR" sz="1700" b="1" dirty="0"/>
              <a:t>…</a:t>
            </a:r>
          </a:p>
          <a:p>
            <a:pPr lvl="2"/>
            <a:r>
              <a:rPr lang="pt-BR" altLang="pt-BR" sz="1700" b="1" dirty="0">
                <a:solidFill>
                  <a:srgbClr val="FFFF00"/>
                </a:solidFill>
              </a:rPr>
              <a:t>PEC 37/11 </a:t>
            </a:r>
            <a:r>
              <a:rPr lang="pt-BR" altLang="pt-BR" sz="1700" dirty="0"/>
              <a:t>– tentativa de tirar as investigações do MP </a:t>
            </a:r>
            <a:r>
              <a:rPr lang="pt-BR" altLang="pt-BR" sz="1400" dirty="0"/>
              <a:t>(por que?…)</a:t>
            </a:r>
            <a:endParaRPr lang="pt-BR" altLang="pt-BR" sz="1700" dirty="0"/>
          </a:p>
          <a:p>
            <a:pPr lvl="3"/>
            <a:r>
              <a:rPr lang="pt-BR" altLang="pt-BR" sz="1700" dirty="0"/>
              <a:t>PEC rejeitada por </a:t>
            </a:r>
            <a:r>
              <a:rPr lang="pt-BR" altLang="pt-BR" sz="1700" dirty="0">
                <a:solidFill>
                  <a:srgbClr val="FFFF00"/>
                </a:solidFill>
              </a:rPr>
              <a:t>430 x 9 x 2 (2013)</a:t>
            </a:r>
          </a:p>
          <a:p>
            <a:pPr lvl="2"/>
            <a:r>
              <a:rPr lang="pt-BR" sz="1700" b="1" dirty="0">
                <a:solidFill>
                  <a:srgbClr val="FFFF00"/>
                </a:solidFill>
              </a:rPr>
              <a:t>PEC 5/21 </a:t>
            </a:r>
            <a:r>
              <a:rPr lang="pt-BR" sz="1400" dirty="0"/>
              <a:t>(“PEC da vingança”) </a:t>
            </a:r>
            <a:r>
              <a:rPr lang="pt-BR" sz="1600" dirty="0"/>
              <a:t>– p/ alterar a composição do CNMP, aumentar o pendor político do colegiado e dar ao CNMP poder para rever e desconstituir atos da atividade-fim dos membros do Ministério Público </a:t>
            </a:r>
            <a:r>
              <a:rPr lang="pt-BR" sz="1600" dirty="0">
                <a:solidFill>
                  <a:srgbClr val="3DAB1F"/>
                </a:solidFill>
              </a:rPr>
              <a:t>[sob o pretexto de violação de dever funcional dos membros ou utilização do cargo com o objetivo de se interferir na ordem pública, na ordem política, na organização interna e na independência das instituições e dos órgãos constitucionais]</a:t>
            </a:r>
          </a:p>
          <a:p>
            <a:pPr lvl="3"/>
            <a:r>
              <a:rPr lang="pt-BR" sz="1700" dirty="0"/>
              <a:t>PEC </a:t>
            </a:r>
            <a:r>
              <a:rPr lang="pt-BR" sz="1700" u="sng" dirty="0"/>
              <a:t>rejeitada</a:t>
            </a:r>
            <a:r>
              <a:rPr lang="pt-BR" sz="1700" dirty="0"/>
              <a:t>: </a:t>
            </a:r>
            <a:r>
              <a:rPr lang="pt-BR" sz="1700" dirty="0">
                <a:solidFill>
                  <a:srgbClr val="FFFF00"/>
                </a:solidFill>
              </a:rPr>
              <a:t>297 favoráveis, 182 contrários e 4 abstenções</a:t>
            </a:r>
          </a:p>
          <a:p>
            <a:pPr lvl="3"/>
            <a:r>
              <a:rPr lang="pt-BR" sz="1700" dirty="0">
                <a:solidFill>
                  <a:srgbClr val="FFFF00"/>
                </a:solidFill>
              </a:rPr>
              <a:t>Faltaram apenas 11 votos (20-10-2021)</a:t>
            </a:r>
            <a:r>
              <a:rPr lang="pt-BR" sz="1700" dirty="0"/>
              <a:t>…</a:t>
            </a:r>
          </a:p>
          <a:p>
            <a:pPr marL="514350" lvl="1" indent="0">
              <a:buNone/>
            </a:pPr>
            <a:r>
              <a:rPr lang="pt-BR" altLang="pt-BR" sz="2000" dirty="0">
                <a:solidFill>
                  <a:srgbClr val="FFFF00"/>
                </a:solidFill>
                <a:sym typeface="Wingdings" panose="05000000000000000000" pitchFamily="2" charset="2"/>
              </a:rPr>
              <a:t></a:t>
            </a:r>
            <a:r>
              <a:rPr lang="pt-BR" altLang="pt-BR" sz="1700" dirty="0">
                <a:solidFill>
                  <a:srgbClr val="FFFF00"/>
                </a:solidFill>
                <a:sym typeface="Wingdings" panose="05000000000000000000" pitchFamily="2" charset="2"/>
              </a:rPr>
              <a:t> </a:t>
            </a:r>
            <a:r>
              <a:rPr lang="pt-BR" altLang="pt-BR" sz="1700" b="1" dirty="0"/>
              <a:t>Por que ganhamos “fácil” a PEC 37/11 e quase perdemos a PEC 5/21?</a:t>
            </a:r>
            <a:endParaRPr lang="pt-BR" sz="1700" b="1" dirty="0"/>
          </a:p>
          <a:p>
            <a:pPr marL="0" indent="0" eaLnBrk="1" hangingPunct="1">
              <a:buNone/>
              <a:defRPr/>
            </a:pPr>
            <a:endParaRPr lang="pt-BR" altLang="pt-BR" u="sng" dirty="0"/>
          </a:p>
        </p:txBody>
      </p:sp>
      <p:sp>
        <p:nvSpPr>
          <p:cNvPr id="770052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657427E-9683-49D9-A006-41FBD3F46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715000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9316D68-1764-370F-0388-172E301030FB}"/>
              </a:ext>
            </a:extLst>
          </p:cNvPr>
          <p:cNvSpPr txBox="1"/>
          <p:nvPr/>
        </p:nvSpPr>
        <p:spPr>
          <a:xfrm>
            <a:off x="1558652" y="4790762"/>
            <a:ext cx="667094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altLang="pt-BR" dirty="0"/>
              <a:t>A força do Ministério Público </a:t>
            </a:r>
            <a:r>
              <a:rPr lang="pt-BR" altLang="pt-BR" b="1" dirty="0">
                <a:solidFill>
                  <a:srgbClr val="FFFF00"/>
                </a:solidFill>
                <a:sym typeface="Wingdings" panose="05000000000000000000" pitchFamily="2" charset="2"/>
              </a:rPr>
              <a:t> sociedade</a:t>
            </a:r>
          </a:p>
          <a:p>
            <a:r>
              <a:rPr lang="pt-BR" altLang="pt-BR" dirty="0"/>
              <a:t>	</a:t>
            </a:r>
            <a:r>
              <a:rPr lang="pt-BR" altLang="pt-BR" sz="1600" dirty="0"/>
              <a:t>Movimentos populares de jun. 2013 ↑</a:t>
            </a:r>
            <a:endParaRPr lang="pt-BR" altLang="pt-BR" dirty="0"/>
          </a:p>
          <a:p>
            <a:r>
              <a:rPr lang="pt-BR" sz="1600" dirty="0"/>
              <a:t>	Situação em 2021… Lava-jato ↓ …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875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0052" grpId="0" animBg="1"/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Espaço Reservado para Número de Slide 5">
            <a:extLst>
              <a:ext uri="{FF2B5EF4-FFF2-40B4-BE49-F238E27FC236}">
                <a16:creationId xmlns:a16="http://schemas.microsoft.com/office/drawing/2014/main" id="{6967CD8A-3183-4084-B988-38D014C65B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CCBAD91-5D0B-4E60-B0AD-B2D4F0C8B403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887810" name="Rectangle 2">
            <a:extLst>
              <a:ext uri="{FF2B5EF4-FFF2-40B4-BE49-F238E27FC236}">
                <a16:creationId xmlns:a16="http://schemas.microsoft.com/office/drawing/2014/main" id="{479EECB1-38EF-43C3-B9EA-27D36A176C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908050"/>
            <a:ext cx="8497888" cy="4764088"/>
          </a:xfrm>
        </p:spPr>
        <p:txBody>
          <a:bodyPr/>
          <a:lstStyle/>
          <a:p>
            <a:pPr marL="914400" lvl="1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pt-BR" sz="2000" dirty="0">
                <a:solidFill>
                  <a:srgbClr val="FFF917"/>
                </a:solidFill>
                <a:sym typeface="Wingdings" pitchFamily="2" charset="2"/>
              </a:rPr>
              <a:t></a:t>
            </a:r>
            <a:r>
              <a:rPr lang="pt-BR" dirty="0"/>
              <a:t> </a:t>
            </a:r>
            <a:r>
              <a:rPr lang="pt-BR" sz="1800" dirty="0">
                <a:solidFill>
                  <a:schemeClr val="tx2"/>
                </a:solidFill>
              </a:rPr>
              <a:t>Emendas</a:t>
            </a:r>
            <a:r>
              <a:rPr lang="pt-BR" sz="1800" dirty="0"/>
              <a:t> constitucionais…</a:t>
            </a:r>
          </a:p>
          <a:p>
            <a:pPr marL="914400" lvl="1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pt-BR" sz="1600" dirty="0">
                <a:solidFill>
                  <a:srgbClr val="FFF917"/>
                </a:solidFill>
                <a:sym typeface="Wingdings" pitchFamily="2" charset="2"/>
              </a:rPr>
              <a:t></a:t>
            </a:r>
            <a:r>
              <a:rPr lang="pt-BR" sz="1800" dirty="0"/>
              <a:t> </a:t>
            </a:r>
            <a:r>
              <a:rPr lang="pt-BR" sz="1800" dirty="0">
                <a:solidFill>
                  <a:schemeClr val="tx2"/>
                </a:solidFill>
              </a:rPr>
              <a:t>Tentativas</a:t>
            </a:r>
            <a:r>
              <a:rPr lang="pt-BR" sz="1800" dirty="0"/>
              <a:t> de “Lei da Mordaça”</a:t>
            </a:r>
          </a:p>
          <a:p>
            <a:pPr marL="914400" lvl="1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pt-BR" sz="1600" dirty="0">
                <a:solidFill>
                  <a:srgbClr val="FFF917"/>
                </a:solidFill>
                <a:sym typeface="Wingdings" pitchFamily="2" charset="2"/>
              </a:rPr>
              <a:t></a:t>
            </a:r>
            <a:r>
              <a:rPr lang="pt-BR" sz="1800" dirty="0"/>
              <a:t> </a:t>
            </a:r>
            <a:r>
              <a:rPr lang="pt-BR" sz="1800" dirty="0">
                <a:solidFill>
                  <a:schemeClr val="tx2"/>
                </a:solidFill>
              </a:rPr>
              <a:t>Tentativa</a:t>
            </a:r>
            <a:r>
              <a:rPr lang="pt-BR" sz="1800" dirty="0"/>
              <a:t> de “reconvenção” na LIA</a:t>
            </a:r>
          </a:p>
          <a:p>
            <a:pPr marL="1295400" lvl="2" indent="-3810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pt-BR" sz="1600" b="1" dirty="0">
                <a:solidFill>
                  <a:schemeClr val="accent1"/>
                </a:solidFill>
              </a:rPr>
              <a:t>Med. Prov. 2.088-35 (dez. 00) </a:t>
            </a:r>
            <a:r>
              <a:rPr lang="pt-BR" sz="1600" b="1" dirty="0">
                <a:solidFill>
                  <a:schemeClr val="accent1"/>
                </a:solidFill>
                <a:sym typeface="Symbol" pitchFamily="18" charset="2"/>
              </a:rPr>
              <a:t></a:t>
            </a:r>
            <a:r>
              <a:rPr lang="pt-BR" sz="1600" b="1" dirty="0">
                <a:solidFill>
                  <a:schemeClr val="accent1"/>
                </a:solidFill>
              </a:rPr>
              <a:t> </a:t>
            </a:r>
            <a:r>
              <a:rPr lang="pt-BR" sz="1600" b="1" dirty="0">
                <a:solidFill>
                  <a:srgbClr val="4BD426"/>
                </a:solidFill>
              </a:rPr>
              <a:t>alterada</a:t>
            </a:r>
            <a:endParaRPr lang="pt-BR" sz="1600" dirty="0">
              <a:solidFill>
                <a:srgbClr val="4BD426"/>
              </a:solidFill>
            </a:endParaRPr>
          </a:p>
          <a:p>
            <a:pPr marL="457200" lvl="1" indent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pt-BR" sz="1600" dirty="0">
                <a:solidFill>
                  <a:srgbClr val="FFF917"/>
                </a:solidFill>
                <a:sym typeface="Wingdings" pitchFamily="2" charset="2"/>
              </a:rPr>
              <a:t></a:t>
            </a:r>
            <a:r>
              <a:rPr lang="pt-BR" sz="1800" dirty="0">
                <a:solidFill>
                  <a:schemeClr val="accent1"/>
                </a:solidFill>
              </a:rPr>
              <a:t> </a:t>
            </a:r>
            <a:r>
              <a:rPr lang="pt-BR" sz="1800" dirty="0">
                <a:solidFill>
                  <a:schemeClr val="tx2"/>
                </a:solidFill>
              </a:rPr>
              <a:t>Tentativas</a:t>
            </a:r>
            <a:r>
              <a:rPr lang="pt-BR" sz="1800" dirty="0"/>
              <a:t> de suprimir a  investigação criminal do MP</a:t>
            </a:r>
          </a:p>
          <a:p>
            <a:pPr lvl="2" eaLnBrk="1" hangingPunct="1">
              <a:lnSpc>
                <a:spcPct val="80000"/>
              </a:lnSpc>
              <a:buFont typeface="Wingdings"/>
              <a:buChar char="®"/>
              <a:defRPr/>
            </a:pPr>
            <a:r>
              <a:rPr lang="pt-BR" sz="1600" dirty="0"/>
              <a:t>PEC 37/2011 Câm. – para retirar seu poder de investigação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pt-BR" sz="1600" dirty="0"/>
              <a:t>Sucessivas reaberturas da questão…</a:t>
            </a:r>
            <a:endParaRPr lang="pt-BR" sz="1200" dirty="0">
              <a:solidFill>
                <a:schemeClr val="accent1"/>
              </a:solidFill>
            </a:endParaRPr>
          </a:p>
          <a:p>
            <a:pPr lvl="3" eaLnBrk="1" hangingPunct="1">
              <a:lnSpc>
                <a:spcPct val="80000"/>
              </a:lnSpc>
              <a:defRPr/>
            </a:pPr>
            <a:r>
              <a:rPr lang="pt-BR" sz="1200" dirty="0">
                <a:solidFill>
                  <a:schemeClr val="accent1"/>
                </a:solidFill>
              </a:rPr>
              <a:t>ADIn 3329-SC, 3337-PE (j. 21-06-24)  = Inq. Pol. (controle juiz, prazos etc.)</a:t>
            </a:r>
          </a:p>
          <a:p>
            <a:pPr marL="457200" lvl="1" indent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pt-BR" sz="1600" dirty="0">
                <a:solidFill>
                  <a:srgbClr val="FFF917"/>
                </a:solidFill>
                <a:sym typeface="Wingdings" pitchFamily="2" charset="2"/>
              </a:rPr>
              <a:t></a:t>
            </a:r>
            <a:r>
              <a:rPr lang="pt-BR" sz="1800" dirty="0">
                <a:solidFill>
                  <a:schemeClr val="accent1"/>
                </a:solidFill>
              </a:rPr>
              <a:t> </a:t>
            </a:r>
            <a:r>
              <a:rPr lang="pt-BR" sz="1800" dirty="0"/>
              <a:t>Restrições crescentes à ACP 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pt-BR" sz="1200" dirty="0">
                <a:solidFill>
                  <a:schemeClr val="accent1"/>
                </a:solidFill>
              </a:rPr>
              <a:t>Restrições à coisa julgada (+ de 20 anos p/ ser derrubada) / às liminares / ao objeto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pt-BR" sz="1200" dirty="0">
                <a:solidFill>
                  <a:schemeClr val="accent1"/>
                </a:solidFill>
              </a:rPr>
              <a:t>Projeto 5.139/09; CPC 2015 omisso; projeto CNJ-2020 (outros projetos em andamento)</a:t>
            </a:r>
          </a:p>
          <a:p>
            <a:pPr marL="914400" lvl="1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pt-BR" sz="1600" dirty="0">
                <a:solidFill>
                  <a:srgbClr val="FFF917"/>
                </a:solidFill>
                <a:sym typeface="Wingdings" pitchFamily="2" charset="2"/>
              </a:rPr>
              <a:t></a:t>
            </a:r>
            <a:r>
              <a:rPr lang="pt-BR" sz="1800" dirty="0">
                <a:solidFill>
                  <a:schemeClr val="accent1"/>
                </a:solidFill>
              </a:rPr>
              <a:t> </a:t>
            </a:r>
            <a:r>
              <a:rPr lang="pt-BR" sz="1800" dirty="0"/>
              <a:t>Risco para as garantias</a:t>
            </a:r>
            <a:r>
              <a:rPr lang="pt-BR" sz="1800" dirty="0">
                <a:solidFill>
                  <a:schemeClr val="accent1"/>
                </a:solidFill>
              </a:rPr>
              <a:t> (desde a EC n. 45/04)</a:t>
            </a:r>
          </a:p>
          <a:p>
            <a:pPr marL="457200" lvl="1" indent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pt-BR" sz="1600" dirty="0">
                <a:solidFill>
                  <a:srgbClr val="FFF917"/>
                </a:solidFill>
                <a:sym typeface="Wingdings" pitchFamily="2" charset="2"/>
              </a:rPr>
              <a:t></a:t>
            </a:r>
            <a:r>
              <a:rPr lang="pt-BR" sz="1800" dirty="0">
                <a:solidFill>
                  <a:schemeClr val="accent1"/>
                </a:solidFill>
              </a:rPr>
              <a:t> </a:t>
            </a:r>
            <a:r>
              <a:rPr lang="pt-BR" sz="1800" dirty="0"/>
              <a:t>Imprensa: vala do funcionalismo comum</a:t>
            </a:r>
            <a:r>
              <a:rPr lang="pt-BR" sz="1800" dirty="0">
                <a:solidFill>
                  <a:schemeClr val="accent1"/>
                </a:solidFill>
              </a:rPr>
              <a:t> </a:t>
            </a:r>
            <a:r>
              <a:rPr lang="pt-BR" sz="1600" dirty="0">
                <a:solidFill>
                  <a:srgbClr val="008080"/>
                </a:solidFill>
              </a:rPr>
              <a:t>("</a:t>
            </a:r>
            <a:r>
              <a:rPr lang="pt-BR" sz="1600" dirty="0">
                <a:solidFill>
                  <a:srgbClr val="FFF917"/>
                </a:solidFill>
              </a:rPr>
              <a:t>privilégios</a:t>
            </a:r>
            <a:r>
              <a:rPr lang="pt-BR" sz="1600" dirty="0">
                <a:solidFill>
                  <a:srgbClr val="008080"/>
                </a:solidFill>
              </a:rPr>
              <a:t>”)</a:t>
            </a:r>
          </a:p>
          <a:p>
            <a:pPr marL="457200" lvl="1" indent="0" eaLnBrk="1" hangingPunct="1">
              <a:lnSpc>
                <a:spcPct val="80000"/>
              </a:lnSpc>
              <a:buFont typeface="Wingdings" panose="05000000000000000000" pitchFamily="2" charset="2"/>
              <a:buNone/>
              <a:defRPr/>
            </a:pPr>
            <a:r>
              <a:rPr lang="pt-BR" sz="1600" dirty="0">
                <a:solidFill>
                  <a:srgbClr val="FFF917"/>
                </a:solidFill>
                <a:sym typeface="Wingdings" pitchFamily="2" charset="2"/>
              </a:rPr>
              <a:t></a:t>
            </a:r>
            <a:r>
              <a:rPr lang="pt-BR" sz="1800" dirty="0">
                <a:solidFill>
                  <a:schemeClr val="accent1"/>
                </a:solidFill>
              </a:rPr>
              <a:t> </a:t>
            </a:r>
            <a:r>
              <a:rPr lang="pt-BR" sz="1800" dirty="0"/>
              <a:t>O próprio STF…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pt-BR" sz="1200" dirty="0">
                <a:solidFill>
                  <a:schemeClr val="accent1"/>
                </a:solidFill>
              </a:rPr>
              <a:t>Acordos de colaboração premiada sem o Ministério Público…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pt-BR" sz="1200" dirty="0">
                <a:solidFill>
                  <a:schemeClr val="accent1"/>
                </a:solidFill>
              </a:rPr>
              <a:t>Anulação das condenações da Lava-jato…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pt-BR" sz="1200" dirty="0">
                <a:solidFill>
                  <a:schemeClr val="accent1"/>
                </a:solidFill>
              </a:rPr>
              <a:t>Investigação promovida pelo próprio STF… (</a:t>
            </a:r>
            <a:r>
              <a:rPr lang="pt-BR" sz="1200" dirty="0" err="1">
                <a:solidFill>
                  <a:schemeClr val="accent1"/>
                </a:solidFill>
              </a:rPr>
              <a:t>Inq</a:t>
            </a:r>
            <a:r>
              <a:rPr lang="pt-BR" sz="1200" dirty="0">
                <a:solidFill>
                  <a:schemeClr val="accent1"/>
                </a:solidFill>
              </a:rPr>
              <a:t>. 4.781/19 - </a:t>
            </a:r>
            <a:r>
              <a:rPr lang="pt-BR" sz="1200" i="1" dirty="0">
                <a:solidFill>
                  <a:schemeClr val="accent1"/>
                </a:solidFill>
              </a:rPr>
              <a:t>fake</a:t>
            </a:r>
            <a:r>
              <a:rPr lang="pt-BR" sz="1200" dirty="0">
                <a:solidFill>
                  <a:schemeClr val="accent1"/>
                </a:solidFill>
              </a:rPr>
              <a:t> </a:t>
            </a:r>
            <a:r>
              <a:rPr lang="pt-BR" sz="1200" i="1" dirty="0" err="1">
                <a:solidFill>
                  <a:schemeClr val="accent1"/>
                </a:solidFill>
              </a:rPr>
              <a:t>news</a:t>
            </a:r>
            <a:r>
              <a:rPr lang="pt-BR" sz="1200" dirty="0">
                <a:solidFill>
                  <a:schemeClr val="accent1"/>
                </a:solidFill>
              </a:rPr>
              <a:t>, sob sigilo…)</a:t>
            </a:r>
          </a:p>
          <a:p>
            <a:pPr lvl="2" eaLnBrk="1" hangingPunct="1">
              <a:lnSpc>
                <a:spcPct val="80000"/>
              </a:lnSpc>
              <a:defRPr/>
            </a:pPr>
            <a:r>
              <a:rPr lang="pt-BR" sz="1200" dirty="0">
                <a:solidFill>
                  <a:schemeClr val="accent1"/>
                </a:solidFill>
              </a:rPr>
              <a:t>Elastério da própria competência x a CF: vítimas investigando, mandando prender e julgando pessoas não sujeitas a foro por prerrogativa de função, editando normatividade abstrata em tese…</a:t>
            </a:r>
          </a:p>
        </p:txBody>
      </p:sp>
      <p:sp>
        <p:nvSpPr>
          <p:cNvPr id="30724" name="Text Box 4">
            <a:extLst>
              <a:ext uri="{FF2B5EF4-FFF2-40B4-BE49-F238E27FC236}">
                <a16:creationId xmlns:a16="http://schemas.microsoft.com/office/drawing/2014/main" id="{C05EAB39-D741-4C92-8A6E-EA3607C3F9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584" y="207622"/>
            <a:ext cx="782764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pt-BR" altLang="pt-BR" i="0" dirty="0">
                <a:solidFill>
                  <a:srgbClr val="FFF917"/>
                </a:solidFill>
              </a:rPr>
              <a:t>Consequência</a:t>
            </a:r>
            <a:r>
              <a:rPr lang="pt-BR" altLang="pt-BR" b="0" i="0" dirty="0"/>
              <a:t> ⇒ </a:t>
            </a:r>
            <a:r>
              <a:rPr lang="pt-BR" altLang="pt-BR" b="0" i="0" dirty="0">
                <a:solidFill>
                  <a:schemeClr val="accent1"/>
                </a:solidFill>
              </a:rPr>
              <a:t>embaraços sucessivos</a:t>
            </a:r>
            <a:endParaRPr lang="pt-BR" altLang="pt-BR" sz="2400" b="0" dirty="0"/>
          </a:p>
        </p:txBody>
      </p:sp>
      <p:sp>
        <p:nvSpPr>
          <p:cNvPr id="887815" name="AutoShape 7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3246A265-DE70-4087-B2B1-70EAF32A3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02588" y="5638800"/>
            <a:ext cx="457200" cy="381000"/>
          </a:xfrm>
          <a:prstGeom prst="actionButtonBlank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87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878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878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878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878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878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878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878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878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878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878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878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878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878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878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878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878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878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878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878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878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878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878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878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878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878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8878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8878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8878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887810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878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87810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8878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87810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78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8878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87810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7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7810" grpId="0" uiExpand="1" build="p" autoUpdateAnimBg="0"/>
      <p:bldP spid="88781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966C5B-500D-4241-879E-FE463D4F1E2C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2893228082"/>
              </p:ext>
            </p:extLst>
          </p:nvPr>
        </p:nvGraphicFramePr>
        <p:xfrm>
          <a:off x="179512" y="116632"/>
          <a:ext cx="8964488" cy="6741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229600" y="5715000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spcBef>
                <a:spcPct val="20000"/>
              </a:spcBef>
              <a:buClr>
                <a:schemeClr val="hlink"/>
              </a:buClr>
              <a:buSzPct val="60000"/>
              <a:buFont typeface="Wingdings" pitchFamily="2" charset="2"/>
              <a:buChar char="n"/>
              <a:defRPr sz="2800">
                <a:solidFill>
                  <a:srgbClr val="FF9966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u"/>
              <a:defRPr sz="2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«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2"/>
              </a:buClr>
              <a:buSzPct val="100000"/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00000"/>
              <a:buChar char="–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 dirty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2" name="Seta: para a Direita 1">
            <a:extLst>
              <a:ext uri="{FF2B5EF4-FFF2-40B4-BE49-F238E27FC236}">
                <a16:creationId xmlns:a16="http://schemas.microsoft.com/office/drawing/2014/main" id="{E254D700-6366-21FA-16C4-D0D8A16F15D0}"/>
              </a:ext>
            </a:extLst>
          </p:cNvPr>
          <p:cNvSpPr/>
          <p:nvPr/>
        </p:nvSpPr>
        <p:spPr bwMode="auto">
          <a:xfrm rot="9713550">
            <a:off x="2809527" y="3820287"/>
            <a:ext cx="720080" cy="36004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pt-B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3" name="Seta: para a Direita 2">
            <a:extLst>
              <a:ext uri="{FF2B5EF4-FFF2-40B4-BE49-F238E27FC236}">
                <a16:creationId xmlns:a16="http://schemas.microsoft.com/office/drawing/2014/main" id="{F2843759-C644-C2F6-B7E5-B634AEE2CB19}"/>
              </a:ext>
            </a:extLst>
          </p:cNvPr>
          <p:cNvSpPr/>
          <p:nvPr/>
        </p:nvSpPr>
        <p:spPr bwMode="auto">
          <a:xfrm rot="12974348">
            <a:off x="3168612" y="2382880"/>
            <a:ext cx="720080" cy="36004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pt-B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5" name="Seta: para a Direita 4">
            <a:extLst>
              <a:ext uri="{FF2B5EF4-FFF2-40B4-BE49-F238E27FC236}">
                <a16:creationId xmlns:a16="http://schemas.microsoft.com/office/drawing/2014/main" id="{E9DE4E6F-BC94-9F10-F8D8-E43F77105F45}"/>
              </a:ext>
            </a:extLst>
          </p:cNvPr>
          <p:cNvSpPr/>
          <p:nvPr/>
        </p:nvSpPr>
        <p:spPr bwMode="auto">
          <a:xfrm rot="16200000">
            <a:off x="4211959" y="1878823"/>
            <a:ext cx="720080" cy="36004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pt-B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8" name="Seta: para a Direita 7">
            <a:extLst>
              <a:ext uri="{FF2B5EF4-FFF2-40B4-BE49-F238E27FC236}">
                <a16:creationId xmlns:a16="http://schemas.microsoft.com/office/drawing/2014/main" id="{75CD59ED-2547-62FC-1A20-9C9208AD2333}"/>
              </a:ext>
            </a:extLst>
          </p:cNvPr>
          <p:cNvSpPr/>
          <p:nvPr/>
        </p:nvSpPr>
        <p:spPr bwMode="auto">
          <a:xfrm rot="19003498">
            <a:off x="5544876" y="2454888"/>
            <a:ext cx="720080" cy="36004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pt-B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9" name="Seta: para a Direita 8">
            <a:extLst>
              <a:ext uri="{FF2B5EF4-FFF2-40B4-BE49-F238E27FC236}">
                <a16:creationId xmlns:a16="http://schemas.microsoft.com/office/drawing/2014/main" id="{80027B92-CA34-8E31-C042-814C67E84CDB}"/>
              </a:ext>
            </a:extLst>
          </p:cNvPr>
          <p:cNvSpPr/>
          <p:nvPr/>
        </p:nvSpPr>
        <p:spPr bwMode="auto">
          <a:xfrm rot="831798">
            <a:off x="5828782" y="3654040"/>
            <a:ext cx="720080" cy="36004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pt-B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0" name="Seta: para a Direita 9">
            <a:extLst>
              <a:ext uri="{FF2B5EF4-FFF2-40B4-BE49-F238E27FC236}">
                <a16:creationId xmlns:a16="http://schemas.microsoft.com/office/drawing/2014/main" id="{1EED3E58-C032-161A-827F-D2A70F39A1EB}"/>
              </a:ext>
            </a:extLst>
          </p:cNvPr>
          <p:cNvSpPr/>
          <p:nvPr/>
        </p:nvSpPr>
        <p:spPr bwMode="auto">
          <a:xfrm rot="3517532">
            <a:off x="4896805" y="4831153"/>
            <a:ext cx="720080" cy="36004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pt-B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1" name="Seta: para a Direita 10">
            <a:extLst>
              <a:ext uri="{FF2B5EF4-FFF2-40B4-BE49-F238E27FC236}">
                <a16:creationId xmlns:a16="http://schemas.microsoft.com/office/drawing/2014/main" id="{E0576EA0-D191-C148-FE2D-B6C85C0DEF0C}"/>
              </a:ext>
            </a:extLst>
          </p:cNvPr>
          <p:cNvSpPr/>
          <p:nvPr/>
        </p:nvSpPr>
        <p:spPr bwMode="auto">
          <a:xfrm rot="6931995">
            <a:off x="3662733" y="4885424"/>
            <a:ext cx="720080" cy="36004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pt-B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8952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2" grpId="0" animBg="1"/>
      <p:bldP spid="3" grpId="0" animBg="1"/>
      <p:bldP spid="5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Espaço Reservado para Número de Slide 5">
            <a:extLst>
              <a:ext uri="{FF2B5EF4-FFF2-40B4-BE49-F238E27FC236}">
                <a16:creationId xmlns:a16="http://schemas.microsoft.com/office/drawing/2014/main" id="{0ABD35EA-D54E-4E6C-A81C-7612C999A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8E41CF8-8515-4A90-BF3D-2CB0B9131536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55746" name="Rectangle 2">
            <a:extLst>
              <a:ext uri="{FF2B5EF4-FFF2-40B4-BE49-F238E27FC236}">
                <a16:creationId xmlns:a16="http://schemas.microsoft.com/office/drawing/2014/main" id="{ABC46283-9832-47B0-A6CA-5920D6A95F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7544" y="764704"/>
            <a:ext cx="8569325" cy="3878262"/>
          </a:xfrm>
        </p:spPr>
        <p:txBody>
          <a:bodyPr/>
          <a:lstStyle/>
          <a:p>
            <a:pPr eaLnBrk="1" hangingPunct="1">
              <a:defRPr/>
            </a:pPr>
            <a:r>
              <a:rPr lang="pt-BR" altLang="pt-BR" sz="1600" dirty="0"/>
              <a:t>Não é uma instituição pronta e acabada: </a:t>
            </a:r>
            <a:r>
              <a:rPr lang="pt-BR" altLang="pt-BR" sz="1600" b="1" u="sng" dirty="0">
                <a:solidFill>
                  <a:srgbClr val="FFF917"/>
                </a:solidFill>
              </a:rPr>
              <a:t>está em permanente evolução</a:t>
            </a:r>
            <a:r>
              <a:rPr lang="pt-BR" altLang="pt-BR" sz="1600" dirty="0"/>
              <a:t>:</a:t>
            </a:r>
          </a:p>
          <a:p>
            <a:pPr lvl="2" eaLnBrk="1" hangingPunct="1">
              <a:defRPr/>
            </a:pPr>
            <a:r>
              <a:rPr lang="pt-BR" altLang="pt-BR" sz="1000" b="1" u="sng" dirty="0">
                <a:solidFill>
                  <a:srgbClr val="FFFF00"/>
                </a:solidFill>
              </a:rPr>
              <a:t>Antes</a:t>
            </a:r>
            <a:r>
              <a:rPr lang="pt-BR" altLang="pt-BR" sz="1000" b="1" dirty="0"/>
              <a:t> : órgão de Executivo; PGJ podia designar e afastar quem quisesse; Promotores sem independência funcional; MP não tinha atribuições sociais (meio ambiente, combate à improbidade, transação penal, defesa de minorias etc.)</a:t>
            </a:r>
          </a:p>
          <a:p>
            <a:pPr lvl="2" eaLnBrk="1" hangingPunct="1">
              <a:defRPr/>
            </a:pPr>
            <a:r>
              <a:rPr lang="pt-BR" altLang="pt-BR" sz="1000" b="1" u="sng" dirty="0">
                <a:solidFill>
                  <a:srgbClr val="FFFF00"/>
                </a:solidFill>
              </a:rPr>
              <a:t>Agora</a:t>
            </a:r>
            <a:r>
              <a:rPr lang="pt-BR" altLang="pt-BR" sz="1000" b="1" dirty="0"/>
              <a:t>: é preciso continuar produzindo e criando : compete às novas gerações!</a:t>
            </a:r>
          </a:p>
          <a:p>
            <a:pPr eaLnBrk="1" hangingPunct="1">
              <a:defRPr/>
            </a:pPr>
            <a:r>
              <a:rPr lang="pt-BR" altLang="pt-BR" sz="1600" dirty="0"/>
              <a:t>O MP tem mostrado grande </a:t>
            </a:r>
            <a:r>
              <a:rPr lang="pt-BR" altLang="pt-BR" sz="1600" u="sng" dirty="0"/>
              <a:t>capacidade de adaptação</a:t>
            </a:r>
          </a:p>
          <a:p>
            <a:pPr lvl="1" eaLnBrk="1" hangingPunct="1">
              <a:defRPr/>
            </a:pPr>
            <a:r>
              <a:rPr lang="pt-BR" altLang="pt-BR" sz="1200" dirty="0"/>
              <a:t>Sua evolução histórica</a:t>
            </a:r>
          </a:p>
          <a:p>
            <a:pPr lvl="1" eaLnBrk="1" hangingPunct="1">
              <a:defRPr/>
            </a:pPr>
            <a:r>
              <a:rPr lang="pt-BR" sz="1100" dirty="0"/>
              <a:t>Novas funções, novos modelos e protocolos de atuação</a:t>
            </a:r>
            <a:endParaRPr lang="pt-BR" altLang="pt-BR" sz="1100" dirty="0"/>
          </a:p>
          <a:p>
            <a:pPr lvl="1" eaLnBrk="1" hangingPunct="1">
              <a:defRPr/>
            </a:pPr>
            <a:r>
              <a:rPr lang="pt-BR" altLang="pt-BR" sz="1100" dirty="0"/>
              <a:t>+ informatizado, há maior </a:t>
            </a:r>
            <a:r>
              <a:rPr lang="pt-BR" sz="1100" dirty="0"/>
              <a:t>aproximação dos promotores e dos MPs </a:t>
            </a:r>
          </a:p>
          <a:p>
            <a:pPr lvl="1" eaLnBrk="1" hangingPunct="1">
              <a:defRPr/>
            </a:pPr>
            <a:r>
              <a:rPr lang="pt-BR" sz="1100" dirty="0"/>
              <a:t>experiências adquiridas (teletrabalho ao lado do trabalho presencial)</a:t>
            </a:r>
          </a:p>
          <a:p>
            <a:pPr eaLnBrk="1" hangingPunct="1">
              <a:defRPr/>
            </a:pPr>
            <a:r>
              <a:rPr lang="pt-BR" altLang="pt-BR" sz="1600" dirty="0"/>
              <a:t>Integral </a:t>
            </a:r>
            <a:r>
              <a:rPr lang="pt-BR" altLang="pt-BR" sz="1600" u="sng" dirty="0"/>
              <a:t>dedicação</a:t>
            </a:r>
            <a:r>
              <a:rPr lang="pt-BR" altLang="pt-BR" sz="1600" dirty="0"/>
              <a:t> à coletividade </a:t>
            </a:r>
          </a:p>
          <a:p>
            <a:pPr lvl="1" eaLnBrk="1" hangingPunct="1">
              <a:defRPr/>
            </a:pPr>
            <a:r>
              <a:rPr lang="pt-BR" altLang="pt-BR" sz="1400" dirty="0"/>
              <a:t>nossa força </a:t>
            </a:r>
            <a:r>
              <a:rPr lang="pt-BR" sz="1400" dirty="0"/>
              <a:t>⇐ sociedade</a:t>
            </a:r>
          </a:p>
          <a:p>
            <a:pPr eaLnBrk="1" hangingPunct="1">
              <a:defRPr/>
            </a:pPr>
            <a:r>
              <a:rPr lang="pt-BR" altLang="pt-BR" sz="1600" dirty="0"/>
              <a:t>Momento não de usufruir, mas de pôr em prática, de maneira responsável, as conquistas e atribuições fruto de grande esforço e sacrifício de muitas gerações – entre as quais estão os senhores</a:t>
            </a:r>
          </a:p>
          <a:p>
            <a:pPr eaLnBrk="1" hangingPunct="1">
              <a:defRPr/>
            </a:pPr>
            <a:r>
              <a:rPr lang="pt-BR" altLang="pt-BR" sz="1600" dirty="0"/>
              <a:t>Mais poderes </a:t>
            </a:r>
          </a:p>
          <a:p>
            <a:pPr marL="914400" lvl="2" indent="0" eaLnBrk="1" hangingPunct="1">
              <a:buNone/>
              <a:defRPr/>
            </a:pPr>
            <a:r>
              <a:rPr lang="pt-BR" altLang="pt-BR" sz="1600" dirty="0">
                <a:ea typeface="+mn-ea"/>
                <a:cs typeface="+mn-cs"/>
                <a:sym typeface="Wingdings" panose="05000000000000000000" pitchFamily="2" charset="2"/>
              </a:rPr>
              <a:t> G</a:t>
            </a:r>
            <a:r>
              <a:rPr lang="pt-BR" altLang="pt-BR" sz="1600" dirty="0">
                <a:ea typeface="+mn-ea"/>
                <a:cs typeface="+mn-cs"/>
              </a:rPr>
              <a:t>eram mais responsabilidades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pt-BR" altLang="pt-BR" sz="1600" dirty="0">
                <a:sym typeface="Wingdings" panose="05000000000000000000" pitchFamily="2" charset="2"/>
              </a:rPr>
              <a:t>	</a:t>
            </a:r>
            <a:r>
              <a:rPr lang="pt-BR" altLang="pt-BR" sz="1600" dirty="0"/>
              <a:t> Redobrado cuidado</a:t>
            </a:r>
          </a:p>
        </p:txBody>
      </p:sp>
      <p:sp>
        <p:nvSpPr>
          <p:cNvPr id="1055747" name="Text Box 3">
            <a:extLst>
              <a:ext uri="{FF2B5EF4-FFF2-40B4-BE49-F238E27FC236}">
                <a16:creationId xmlns:a16="http://schemas.microsoft.com/office/drawing/2014/main" id="{55EAF67A-56F1-4ADC-BB07-F5F7C7126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1680" y="5085184"/>
            <a:ext cx="6059487" cy="5842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pt-BR" altLang="pt-BR" i="0" dirty="0">
                <a:solidFill>
                  <a:srgbClr val="FF3300"/>
                </a:solidFill>
              </a:rPr>
              <a:t> Atuação ponderada e técnica</a:t>
            </a:r>
          </a:p>
        </p:txBody>
      </p:sp>
      <p:sp>
        <p:nvSpPr>
          <p:cNvPr id="1055748" name="AutoShape 4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B3AB2617-CEEE-45E2-B3E2-A81AD4526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5943600"/>
            <a:ext cx="457200" cy="3810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  <p:sp>
        <p:nvSpPr>
          <p:cNvPr id="1055749" name="AutoShape 5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81C4ADA8-3D2B-4A44-8767-026E66B715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5943600"/>
            <a:ext cx="457200" cy="3810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  <p:sp>
        <p:nvSpPr>
          <p:cNvPr id="1055750" name="AutoShape 6">
            <a:hlinkClick r:id="" action="ppaction://noaction" highlightClick="1"/>
            <a:extLst>
              <a:ext uri="{FF2B5EF4-FFF2-40B4-BE49-F238E27FC236}">
                <a16:creationId xmlns:a16="http://schemas.microsoft.com/office/drawing/2014/main" id="{291EABCA-9968-4061-BCD5-808A94D72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05800" y="5943600"/>
            <a:ext cx="457200" cy="381000"/>
          </a:xfrm>
          <a:prstGeom prst="actionButtonBlank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  <p:sp>
        <p:nvSpPr>
          <p:cNvPr id="31752" name="Text Box 7">
            <a:extLst>
              <a:ext uri="{FF2B5EF4-FFF2-40B4-BE49-F238E27FC236}">
                <a16:creationId xmlns:a16="http://schemas.microsoft.com/office/drawing/2014/main" id="{5580490E-D25B-4C0A-97BC-6AFEBCAD69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0112" y="-34925"/>
            <a:ext cx="7776343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kumimoji="1" lang="pt-BR" altLang="pt-BR" sz="4400" i="0" dirty="0">
                <a:solidFill>
                  <a:srgbClr val="FFFF00"/>
                </a:solidFill>
                <a:latin typeface="Arial Narrow" panose="020B0606020202030204" pitchFamily="34" charset="0"/>
              </a:rPr>
              <a:t>Enfim</a:t>
            </a:r>
            <a:r>
              <a:rPr kumimoji="1" lang="pt-BR" altLang="pt-BR" sz="4400" i="0" dirty="0">
                <a:solidFill>
                  <a:schemeClr val="accent1"/>
                </a:solidFill>
                <a:latin typeface="Arial Narrow" panose="020B0606020202030204" pitchFamily="34" charset="0"/>
              </a:rPr>
              <a:t>, o MP de hoje…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55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557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55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557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55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557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55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557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55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557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55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557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55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557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55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557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557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5574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557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557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557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5574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557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5574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05574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05574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05574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05574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5" dur="500"/>
                                        <p:tgtEl>
                                          <p:spTgt spid="1055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5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5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5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5746" grpId="0" uiExpand="1" build="p" autoUpdateAnimBg="0"/>
      <p:bldP spid="1055747" grpId="0" animBg="1" autoUpdateAnimBg="0"/>
      <p:bldP spid="1055748" grpId="0" animBg="1"/>
      <p:bldP spid="1055749" grpId="0" animBg="1"/>
      <p:bldP spid="105575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Número de Slide 5">
            <a:extLst>
              <a:ext uri="{FF2B5EF4-FFF2-40B4-BE49-F238E27FC236}">
                <a16:creationId xmlns:a16="http://schemas.microsoft.com/office/drawing/2014/main" id="{DF3194C7-D7A0-462F-B08D-331C23D581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30D6BB4-7A86-4929-A5BB-78CC96632735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770050" name="Rectangle 2">
            <a:extLst>
              <a:ext uri="{FF2B5EF4-FFF2-40B4-BE49-F238E27FC236}">
                <a16:creationId xmlns:a16="http://schemas.microsoft.com/office/drawing/2014/main" id="{212CBDDC-B2AC-47E3-96F1-8BC40CFA4A3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57212" y="1916832"/>
            <a:ext cx="7772400" cy="1872208"/>
          </a:xfrm>
        </p:spPr>
        <p:txBody>
          <a:bodyPr/>
          <a:lstStyle/>
          <a:p>
            <a:pPr eaLnBrk="1" hangingPunct="1"/>
            <a:r>
              <a:rPr lang="pt-BR" altLang="pt-BR" dirty="0"/>
              <a:t>		</a:t>
            </a:r>
            <a:r>
              <a:rPr lang="pt-BR" altLang="pt-BR" sz="6600" b="1" u="sng" dirty="0">
                <a:solidFill>
                  <a:srgbClr val="FFC000"/>
                </a:solidFill>
              </a:rPr>
              <a:t>mazzilli.com.br</a:t>
            </a:r>
            <a:endParaRPr lang="pt-BR" altLang="pt-BR" b="1" u="sng" dirty="0">
              <a:solidFill>
                <a:srgbClr val="FFC000"/>
              </a:solidFill>
            </a:endParaRPr>
          </a:p>
        </p:txBody>
      </p:sp>
      <p:sp>
        <p:nvSpPr>
          <p:cNvPr id="770052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657427E-9683-49D9-A006-41FBD3F468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5715000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pt-BR" altLang="pt-BR" sz="2400"/>
          </a:p>
        </p:txBody>
      </p:sp>
    </p:spTree>
    <p:extLst>
      <p:ext uri="{BB962C8B-B14F-4D97-AF65-F5344CB8AC3E}">
        <p14:creationId xmlns:p14="http://schemas.microsoft.com/office/powerpoint/2010/main" val="3889088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70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005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Número de Slide 3">
            <a:extLst>
              <a:ext uri="{FF2B5EF4-FFF2-40B4-BE49-F238E27FC236}">
                <a16:creationId xmlns:a16="http://schemas.microsoft.com/office/drawing/2014/main" id="{7DCC9D19-314F-4F45-9C1A-D62613907D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4709BAA-3D0A-4553-8140-14DF9C589972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pic>
        <p:nvPicPr>
          <p:cNvPr id="8195" name="Picture 2">
            <a:extLst>
              <a:ext uri="{FF2B5EF4-FFF2-40B4-BE49-F238E27FC236}">
                <a16:creationId xmlns:a16="http://schemas.microsoft.com/office/drawing/2014/main" id="{DF0BC534-4274-4E17-B1E0-8D4BDB306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88913"/>
            <a:ext cx="8364538" cy="584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Seta para a esquerda 5">
            <a:extLst>
              <a:ext uri="{FF2B5EF4-FFF2-40B4-BE49-F238E27FC236}">
                <a16:creationId xmlns:a16="http://schemas.microsoft.com/office/drawing/2014/main" id="{EFDE552D-580B-4D83-B451-CBC9B95CB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1880" y="5085556"/>
            <a:ext cx="1403350" cy="647700"/>
          </a:xfrm>
          <a:prstGeom prst="leftArrow">
            <a:avLst>
              <a:gd name="adj1" fmla="val 50000"/>
              <a:gd name="adj2" fmla="val 50044"/>
            </a:avLst>
          </a:prstGeom>
          <a:solidFill>
            <a:srgbClr val="00B05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 marL="990600" indent="-533400"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  <a:buFont typeface="Wingdings" panose="05000000000000000000" pitchFamily="2" charset="2"/>
              <a:buAutoNum type="alphaLcParenR"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Espaço Reservado para Número de Slide 5">
            <a:extLst>
              <a:ext uri="{FF2B5EF4-FFF2-40B4-BE49-F238E27FC236}">
                <a16:creationId xmlns:a16="http://schemas.microsoft.com/office/drawing/2014/main" id="{B49C33C2-764C-416A-B634-2286196654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4C5A170-602B-4494-8603-6224F87F99DC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6531" name="Rectangle 3">
            <a:extLst>
              <a:ext uri="{FF2B5EF4-FFF2-40B4-BE49-F238E27FC236}">
                <a16:creationId xmlns:a16="http://schemas.microsoft.com/office/drawing/2014/main" id="{55560A18-0D3B-4F04-BBE9-AA4BCF371F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0825" y="1341438"/>
            <a:ext cx="8232775" cy="4473575"/>
          </a:xfrm>
        </p:spPr>
        <p:txBody>
          <a:bodyPr/>
          <a:lstStyle/>
          <a:p>
            <a:pPr eaLnBrk="1" hangingPunct="1">
              <a:defRPr/>
            </a:pPr>
            <a:r>
              <a:rPr lang="pt-BR" altLang="pt-BR" dirty="0"/>
              <a:t> </a:t>
            </a:r>
            <a:r>
              <a:rPr lang="pt-BR" altLang="pt-BR" sz="2800" dirty="0"/>
              <a:t>Como o Ministério Público brasileiro alcançou seu </a:t>
            </a:r>
            <a:r>
              <a:rPr lang="pt-BR" altLang="pt-BR" sz="2800" u="sng" dirty="0">
                <a:solidFill>
                  <a:srgbClr val="FFFF00"/>
                </a:solidFill>
              </a:rPr>
              <a:t>atual perfil constitucional</a:t>
            </a:r>
            <a:r>
              <a:rPr lang="pt-BR" altLang="pt-BR" sz="2800" dirty="0">
                <a:solidFill>
                  <a:srgbClr val="FFFF00"/>
                </a:solidFill>
              </a:rPr>
              <a:t> </a:t>
            </a:r>
            <a:r>
              <a:rPr lang="pt-BR" altLang="pt-BR" sz="2800" dirty="0"/>
              <a:t>?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pt-BR" altLang="pt-BR" sz="2800" dirty="0"/>
          </a:p>
          <a:p>
            <a:pPr eaLnBrk="1" hangingPunct="1">
              <a:defRPr/>
            </a:pPr>
            <a:r>
              <a:rPr lang="pt-BR" altLang="pt-BR" sz="2800" dirty="0"/>
              <a:t> Qual a participação que teve nisso o </a:t>
            </a:r>
            <a:r>
              <a:rPr lang="pt-BR" altLang="pt-BR" sz="2800" u="sng" dirty="0">
                <a:solidFill>
                  <a:srgbClr val="FFFF00"/>
                </a:solidFill>
              </a:rPr>
              <a:t>Ministério Público de São Paulo</a:t>
            </a:r>
            <a:r>
              <a:rPr lang="pt-BR" altLang="pt-BR" sz="2800" dirty="0"/>
              <a:t> ?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pt-BR" altLang="pt-BR" sz="2800" dirty="0"/>
          </a:p>
          <a:p>
            <a:pPr eaLnBrk="1" hangingPunct="1">
              <a:defRPr/>
            </a:pPr>
            <a:r>
              <a:rPr lang="pt-BR" altLang="pt-BR" sz="2800" dirty="0"/>
              <a:t> Considerações sobre o </a:t>
            </a:r>
            <a:r>
              <a:rPr lang="pt-BR" altLang="pt-BR" sz="2800" u="sng" dirty="0">
                <a:solidFill>
                  <a:srgbClr val="FFFF00"/>
                </a:solidFill>
              </a:rPr>
              <a:t>momento atual</a:t>
            </a:r>
            <a:r>
              <a:rPr lang="pt-BR" altLang="pt-BR" sz="2800" dirty="0">
                <a:solidFill>
                  <a:srgbClr val="FFFF00"/>
                </a:solidFill>
              </a:rPr>
              <a:t> </a:t>
            </a:r>
            <a:r>
              <a:rPr lang="pt-BR" altLang="pt-BR" sz="2800" dirty="0"/>
              <a:t>que estamos vivendo em termos institucionais</a:t>
            </a:r>
          </a:p>
        </p:txBody>
      </p:sp>
      <p:sp>
        <p:nvSpPr>
          <p:cNvPr id="8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943F7B6-D334-424A-8AA6-69CB2B5A56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  <p:sp>
        <p:nvSpPr>
          <p:cNvPr id="9221" name="CaixaDeTexto 1">
            <a:extLst>
              <a:ext uri="{FF2B5EF4-FFF2-40B4-BE49-F238E27FC236}">
                <a16:creationId xmlns:a16="http://schemas.microsoft.com/office/drawing/2014/main" id="{7C980EAB-3EB5-41BD-82E4-65C47EBB65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650" y="260350"/>
            <a:ext cx="504031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t-BR" altLang="pt-BR" sz="4000">
                <a:solidFill>
                  <a:srgbClr val="FFC000"/>
                </a:solidFill>
              </a:rPr>
              <a:t>Nossa exposição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6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6531" grpId="0" uiExpand="1" build="p" autoUpdateAnimBg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Número de Slide 5">
            <a:extLst>
              <a:ext uri="{FF2B5EF4-FFF2-40B4-BE49-F238E27FC236}">
                <a16:creationId xmlns:a16="http://schemas.microsoft.com/office/drawing/2014/main" id="{E1FE5DE2-4041-4AA1-865C-257388103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1758EED-3424-40A8-ADEF-44AD7DA112D2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1410" name="Rectangle 2">
            <a:extLst>
              <a:ext uri="{FF2B5EF4-FFF2-40B4-BE49-F238E27FC236}">
                <a16:creationId xmlns:a16="http://schemas.microsoft.com/office/drawing/2014/main" id="{0560D263-3910-4000-BC03-CD7CF5AA70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650" y="260350"/>
            <a:ext cx="7772400" cy="855663"/>
          </a:xfrm>
        </p:spPr>
        <p:txBody>
          <a:bodyPr/>
          <a:lstStyle/>
          <a:p>
            <a:pPr eaLnBrk="1" hangingPunct="1"/>
            <a:r>
              <a:rPr lang="pt-BR" altLang="pt-BR"/>
              <a:t>Evolução do MP - I</a:t>
            </a:r>
          </a:p>
        </p:txBody>
      </p:sp>
      <p:sp>
        <p:nvSpPr>
          <p:cNvPr id="1041411" name="Rectangle 3">
            <a:extLst>
              <a:ext uri="{FF2B5EF4-FFF2-40B4-BE49-F238E27FC236}">
                <a16:creationId xmlns:a16="http://schemas.microsoft.com/office/drawing/2014/main" id="{4A124C88-DC20-4A78-81F1-310BB12E5B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1268413"/>
            <a:ext cx="8640763" cy="42481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dirty="0">
                <a:solidFill>
                  <a:srgbClr val="FFC000"/>
                </a:solidFill>
              </a:rPr>
              <a:t>Quando nasceu o MP?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z="2400" dirty="0"/>
              <a:t>Na Antiguidade, houve </a:t>
            </a:r>
            <a:r>
              <a:rPr lang="pt-BR" altLang="pt-BR" sz="2400" u="sng" dirty="0"/>
              <a:t>precursores remotos</a:t>
            </a:r>
            <a:r>
              <a:rPr lang="pt-BR" altLang="pt-BR" sz="2400" dirty="0"/>
              <a:t> dos órgãos do Ministério Público </a:t>
            </a:r>
            <a:r>
              <a:rPr lang="pt-BR" altLang="pt-BR" sz="1800" dirty="0"/>
              <a:t>– mas não há linha de continuidade</a:t>
            </a:r>
            <a:endParaRPr lang="pt-BR" altLang="pt-BR" sz="2400" dirty="0"/>
          </a:p>
          <a:p>
            <a:pPr lvl="1" eaLnBrk="1" hangingPunct="1">
              <a:lnSpc>
                <a:spcPct val="90000"/>
              </a:lnSpc>
            </a:pPr>
            <a:r>
              <a:rPr lang="pt-BR" altLang="pt-BR" sz="2400" dirty="0"/>
              <a:t>No fim da Idade Média e começo dos tempos modernos, surgiram os </a:t>
            </a:r>
            <a:r>
              <a:rPr lang="pt-BR" altLang="pt-BR" sz="2400" u="sng" dirty="0"/>
              <a:t>procuradores do rei</a:t>
            </a:r>
            <a:r>
              <a:rPr lang="pt-BR" altLang="pt-BR" sz="2400" dirty="0"/>
              <a:t> (Europa)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z="2400" dirty="0"/>
              <a:t>Ainda não havia uma “</a:t>
            </a:r>
            <a:r>
              <a:rPr lang="pt-BR" altLang="pt-BR" sz="2400" b="1" dirty="0">
                <a:solidFill>
                  <a:srgbClr val="FFFF00"/>
                </a:solidFill>
              </a:rPr>
              <a:t>instituição</a:t>
            </a:r>
            <a:r>
              <a:rPr lang="pt-BR" altLang="pt-BR" sz="2400" dirty="0"/>
              <a:t>”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z="2000" dirty="0">
                <a:solidFill>
                  <a:srgbClr val="92D050"/>
                </a:solidFill>
              </a:rPr>
              <a:t>Maurice </a:t>
            </a:r>
            <a:r>
              <a:rPr lang="pt-BR" altLang="pt-BR" sz="2000" dirty="0" err="1">
                <a:solidFill>
                  <a:srgbClr val="92D050"/>
                </a:solidFill>
              </a:rPr>
              <a:t>Hauriou</a:t>
            </a:r>
            <a:r>
              <a:rPr lang="pt-BR" altLang="pt-BR" sz="2000" dirty="0">
                <a:solidFill>
                  <a:srgbClr val="92D050"/>
                </a:solidFill>
              </a:rPr>
              <a:t>: uma ideia a realizar, um fim social, uma organização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z="2400" dirty="0">
                <a:sym typeface="Wingdings" panose="05000000000000000000" pitchFamily="2" charset="2"/>
              </a:rPr>
              <a:t> </a:t>
            </a:r>
            <a:r>
              <a:rPr lang="pt-BR" altLang="pt-BR" sz="2400" b="1" u="sng" dirty="0">
                <a:solidFill>
                  <a:srgbClr val="FFC000"/>
                </a:solidFill>
                <a:sym typeface="Wingdings" panose="05000000000000000000" pitchFamily="2" charset="2"/>
              </a:rPr>
              <a:t>Como instituição</a:t>
            </a:r>
            <a:r>
              <a:rPr lang="pt-BR" altLang="pt-BR" sz="2400" dirty="0">
                <a:sym typeface="Wingdings" panose="05000000000000000000" pitchFamily="2" charset="2"/>
              </a:rPr>
              <a:t>, o MP só começou a ser “organizado” no começo do séc. XIX na Europa</a:t>
            </a:r>
          </a:p>
        </p:txBody>
      </p:sp>
      <p:sp>
        <p:nvSpPr>
          <p:cNvPr id="6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DD6E04E-B898-4D5D-A054-52C41A2392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1410" grpId="0" autoUpdateAnimBg="0"/>
      <p:bldP spid="1041411" grpId="0" build="p" autoUpdateAnimBg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ço Reservado para Número de Slide 5">
            <a:extLst>
              <a:ext uri="{FF2B5EF4-FFF2-40B4-BE49-F238E27FC236}">
                <a16:creationId xmlns:a16="http://schemas.microsoft.com/office/drawing/2014/main" id="{81BAE478-9858-4526-906B-8F024F53E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D5D7DB1-FE30-4E2F-98EC-9FDF363D3031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1410" name="Rectangle 2">
            <a:extLst>
              <a:ext uri="{FF2B5EF4-FFF2-40B4-BE49-F238E27FC236}">
                <a16:creationId xmlns:a16="http://schemas.microsoft.com/office/drawing/2014/main" id="{AC2BA390-5938-4EA5-8CA5-14FDF433C0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650" y="260350"/>
            <a:ext cx="7772400" cy="855663"/>
          </a:xfrm>
        </p:spPr>
        <p:txBody>
          <a:bodyPr/>
          <a:lstStyle/>
          <a:p>
            <a:pPr eaLnBrk="1" hangingPunct="1"/>
            <a:r>
              <a:rPr lang="pt-BR" altLang="pt-BR"/>
              <a:t>Evolução do MP - II</a:t>
            </a:r>
          </a:p>
        </p:txBody>
      </p:sp>
      <p:sp>
        <p:nvSpPr>
          <p:cNvPr id="1041411" name="Rectangle 3">
            <a:extLst>
              <a:ext uri="{FF2B5EF4-FFF2-40B4-BE49-F238E27FC236}">
                <a16:creationId xmlns:a16="http://schemas.microsoft.com/office/drawing/2014/main" id="{1C846165-0E2E-4469-8A11-A9618C571B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507413" cy="42481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dirty="0">
                <a:solidFill>
                  <a:srgbClr val="FFC000"/>
                </a:solidFill>
              </a:rPr>
              <a:t>O MP brasileiro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dirty="0"/>
              <a:t>Brasil Colônia </a:t>
            </a:r>
            <a:r>
              <a:rPr lang="pt-BR" altLang="pt-BR" sz="2000" dirty="0">
                <a:solidFill>
                  <a:srgbClr val="FFC000"/>
                </a:solidFill>
                <a:sym typeface="Wingdings" panose="05000000000000000000" pitchFamily="2" charset="2"/>
              </a:rPr>
              <a:t></a:t>
            </a:r>
            <a:r>
              <a:rPr lang="pt-BR" altLang="pt-BR" dirty="0">
                <a:sym typeface="Wingdings" panose="05000000000000000000" pitchFamily="2" charset="2"/>
              </a:rPr>
              <a:t> MP português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dirty="0">
                <a:sym typeface="Wingdings" panose="05000000000000000000" pitchFamily="2" charset="2"/>
              </a:rPr>
              <a:t>1609 – Tribunal de Relação da Bahia</a:t>
            </a:r>
            <a:endParaRPr lang="pt-BR" altLang="pt-BR" dirty="0"/>
          </a:p>
          <a:p>
            <a:pPr lvl="2" eaLnBrk="1" hangingPunct="1">
              <a:lnSpc>
                <a:spcPct val="90000"/>
              </a:lnSpc>
            </a:pPr>
            <a:r>
              <a:rPr lang="pt-BR" altLang="pt-BR" dirty="0">
                <a:solidFill>
                  <a:srgbClr val="92D050"/>
                </a:solidFill>
              </a:rPr>
              <a:t>Procurador da Coroa </a:t>
            </a:r>
            <a:r>
              <a:rPr lang="pt-BR" altLang="pt-BR" dirty="0">
                <a:solidFill>
                  <a:srgbClr val="92D050"/>
                </a:solidFill>
                <a:sym typeface="Wingdings" panose="05000000000000000000" pitchFamily="2" charset="2"/>
              </a:rPr>
              <a:t> promotor de Justiça</a:t>
            </a:r>
            <a:endParaRPr lang="pt-BR" altLang="pt-BR" dirty="0">
              <a:solidFill>
                <a:srgbClr val="92D050"/>
              </a:solidFill>
            </a:endParaRPr>
          </a:p>
          <a:p>
            <a:pPr lvl="1" eaLnBrk="1" hangingPunct="1">
              <a:lnSpc>
                <a:spcPct val="90000"/>
              </a:lnSpc>
            </a:pPr>
            <a:r>
              <a:rPr lang="pt-BR" altLang="pt-BR" dirty="0"/>
              <a:t>Constituição do Império (1824)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dirty="0">
                <a:solidFill>
                  <a:srgbClr val="92D050"/>
                </a:solidFill>
              </a:rPr>
              <a:t>Procurador da Coroa e da Soberania nacional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dirty="0">
                <a:solidFill>
                  <a:srgbClr val="92D050"/>
                </a:solidFill>
              </a:rPr>
              <a:t>acusação no juízo de crimes, ressalvadas as iniciativas acusatórias da Câmara dos Deputados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dirty="0" err="1"/>
              <a:t>CPCriminal</a:t>
            </a:r>
            <a:r>
              <a:rPr lang="pt-BR" altLang="pt-BR" dirty="0"/>
              <a:t> (1832) 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z="2000" dirty="0">
                <a:solidFill>
                  <a:srgbClr val="92D050"/>
                </a:solidFill>
              </a:rPr>
              <a:t>Promotores públicos – nomeados pelo Executivo (Imperador)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z="2000" dirty="0">
                <a:solidFill>
                  <a:srgbClr val="92D050"/>
                </a:solidFill>
              </a:rPr>
              <a:t>requisitos de jurados (não era preciso que fossem bacharéis)</a:t>
            </a:r>
          </a:p>
          <a:p>
            <a:pPr lvl="2" eaLnBrk="1" hangingPunct="1">
              <a:lnSpc>
                <a:spcPct val="90000"/>
              </a:lnSpc>
            </a:pPr>
            <a:endParaRPr lang="pt-BR" altLang="pt-BR" sz="2000" dirty="0">
              <a:solidFill>
                <a:srgbClr val="92D050"/>
              </a:solidFill>
            </a:endParaRPr>
          </a:p>
        </p:txBody>
      </p:sp>
      <p:sp>
        <p:nvSpPr>
          <p:cNvPr id="6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5535E415-F67D-47AA-9CFB-C1F8D512A7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1410" grpId="0" autoUpdateAnimBg="0"/>
      <p:bldP spid="1041411" grpId="0" build="p" autoUpdateAnimBg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Espaço Reservado para Número de Slide 5">
            <a:extLst>
              <a:ext uri="{FF2B5EF4-FFF2-40B4-BE49-F238E27FC236}">
                <a16:creationId xmlns:a16="http://schemas.microsoft.com/office/drawing/2014/main" id="{E6D14D22-5896-44C2-B13E-2EAE2C214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6D397D6-4118-4C16-9CBB-C0AB7087A387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1410" name="Rectangle 2">
            <a:extLst>
              <a:ext uri="{FF2B5EF4-FFF2-40B4-BE49-F238E27FC236}">
                <a16:creationId xmlns:a16="http://schemas.microsoft.com/office/drawing/2014/main" id="{A6F1A9F6-24D8-4E52-86D8-C751C39942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2788" y="115888"/>
            <a:ext cx="7772400" cy="855662"/>
          </a:xfrm>
        </p:spPr>
        <p:txBody>
          <a:bodyPr/>
          <a:lstStyle/>
          <a:p>
            <a:pPr eaLnBrk="1" hangingPunct="1"/>
            <a:r>
              <a:rPr lang="pt-BR" altLang="pt-BR"/>
              <a:t>Evolução do MP - III</a:t>
            </a:r>
          </a:p>
        </p:txBody>
      </p:sp>
      <p:sp>
        <p:nvSpPr>
          <p:cNvPr id="1041411" name="Rectangle 3">
            <a:extLst>
              <a:ext uri="{FF2B5EF4-FFF2-40B4-BE49-F238E27FC236}">
                <a16:creationId xmlns:a16="http://schemas.microsoft.com/office/drawing/2014/main" id="{DD71646A-482D-4598-B1CD-28AD4CE84D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052513"/>
            <a:ext cx="8494712" cy="495141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2800" dirty="0">
                <a:solidFill>
                  <a:srgbClr val="FFC000"/>
                </a:solidFill>
              </a:rPr>
              <a:t>o MP brasileiro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z="2400" b="1" dirty="0">
                <a:solidFill>
                  <a:srgbClr val="FFC000"/>
                </a:solidFill>
              </a:rPr>
              <a:t>República</a:t>
            </a:r>
            <a:r>
              <a:rPr lang="pt-BR" altLang="pt-BR" sz="2400" dirty="0"/>
              <a:t> : </a:t>
            </a:r>
            <a:r>
              <a:rPr lang="pt-BR" altLang="pt-BR" sz="2400" b="1" dirty="0">
                <a:solidFill>
                  <a:srgbClr val="FFC000"/>
                </a:solidFill>
              </a:rPr>
              <a:t>MP começou a ser tratado </a:t>
            </a:r>
          </a:p>
          <a:p>
            <a:pPr marL="914400" lvl="2" indent="0" eaLnBrk="1" hangingPunct="1">
              <a:lnSpc>
                <a:spcPct val="90000"/>
              </a:lnSpc>
              <a:buNone/>
            </a:pPr>
            <a:r>
              <a:rPr lang="pt-BR" altLang="pt-BR" sz="2000" b="1" u="sng" dirty="0">
                <a:solidFill>
                  <a:srgbClr val="FFC000"/>
                </a:solidFill>
              </a:rPr>
              <a:t>como</a:t>
            </a:r>
            <a:r>
              <a:rPr lang="pt-BR" altLang="pt-BR" sz="2000" b="1" dirty="0">
                <a:solidFill>
                  <a:srgbClr val="FFC000"/>
                </a:solidFill>
              </a:rPr>
              <a:t> </a:t>
            </a:r>
            <a:r>
              <a:rPr lang="pt-BR" altLang="pt-BR" sz="2000" b="1" u="sng" dirty="0">
                <a:solidFill>
                  <a:srgbClr val="FFC000"/>
                </a:solidFill>
              </a:rPr>
              <a:t>instituição</a:t>
            </a:r>
            <a:endParaRPr lang="pt-BR" altLang="pt-BR" sz="2000" b="1" dirty="0">
              <a:solidFill>
                <a:srgbClr val="FFC000"/>
              </a:solidFill>
            </a:endParaRPr>
          </a:p>
          <a:p>
            <a:pPr lvl="2" eaLnBrk="1" hangingPunct="1">
              <a:lnSpc>
                <a:spcPct val="90000"/>
              </a:lnSpc>
            </a:pPr>
            <a:r>
              <a:rPr lang="pt-BR" altLang="pt-BR" sz="2000" dirty="0"/>
              <a:t>Campos Salles – </a:t>
            </a:r>
            <a:r>
              <a:rPr lang="pt-BR" altLang="pt-BR" sz="1600" dirty="0"/>
              <a:t>Min. Just. Gov. Prov. (Decr. 848/1890) :</a:t>
            </a:r>
            <a:endParaRPr lang="pt-BR" altLang="pt-BR" sz="2000" dirty="0"/>
          </a:p>
          <a:p>
            <a:pPr lvl="3" eaLnBrk="1" hangingPunct="1">
              <a:lnSpc>
                <a:spcPct val="90000"/>
              </a:lnSpc>
            </a:pPr>
            <a:r>
              <a:rPr lang="pt-BR" altLang="pt-BR" sz="1800" dirty="0"/>
              <a:t>PGR dentre Ministros do STF</a:t>
            </a:r>
          </a:p>
          <a:p>
            <a:pPr lvl="3" eaLnBrk="1" hangingPunct="1">
              <a:lnSpc>
                <a:spcPct val="90000"/>
              </a:lnSpc>
            </a:pPr>
            <a:r>
              <a:rPr lang="pt-BR" altLang="pt-BR" sz="1800" dirty="0"/>
              <a:t>Oficiar em todos feitos no STF</a:t>
            </a:r>
          </a:p>
          <a:p>
            <a:pPr lvl="3" eaLnBrk="1" hangingPunct="1">
              <a:lnSpc>
                <a:spcPct val="90000"/>
              </a:lnSpc>
            </a:pPr>
            <a:r>
              <a:rPr lang="pt-BR" altLang="pt-BR" sz="1800" dirty="0"/>
              <a:t>Velar pela aplicação das leis</a:t>
            </a:r>
          </a:p>
          <a:p>
            <a:pPr lvl="3" eaLnBrk="1" hangingPunct="1">
              <a:lnSpc>
                <a:spcPct val="90000"/>
              </a:lnSpc>
            </a:pPr>
            <a:r>
              <a:rPr lang="pt-BR" altLang="pt-BR" sz="1800" dirty="0"/>
              <a:t>Nomeação pelo chefe </a:t>
            </a:r>
            <a:r>
              <a:rPr lang="pt-BR" altLang="pt-BR" sz="1800" dirty="0" err="1"/>
              <a:t>PEx</a:t>
            </a:r>
            <a:r>
              <a:rPr lang="pt-BR" altLang="pt-BR" sz="1800" dirty="0"/>
              <a:t>, 4 anos, não podia ser removido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z="2000" dirty="0"/>
              <a:t>Campos Salles, </a:t>
            </a:r>
            <a:r>
              <a:rPr lang="pt-BR" altLang="pt-BR" sz="1800" dirty="0"/>
              <a:t>“patrono do Ministério Público brasileiro” </a:t>
            </a:r>
            <a:endParaRPr lang="pt-BR" altLang="pt-BR" sz="2000" dirty="0"/>
          </a:p>
          <a:p>
            <a:pPr lvl="3" eaLnBrk="1" hangingPunct="1">
              <a:lnSpc>
                <a:spcPct val="90000"/>
              </a:lnSpc>
            </a:pPr>
            <a:r>
              <a:rPr lang="pt-BR" altLang="pt-BR" sz="1600" dirty="0"/>
              <a:t>Dia estadual do Ministério Público: 13 fevereiro </a:t>
            </a:r>
            <a:r>
              <a:rPr lang="pt-BR" altLang="pt-BR" sz="1200" dirty="0"/>
              <a:t>(</a:t>
            </a:r>
            <a:r>
              <a:rPr lang="pt-BR" altLang="pt-BR" sz="1200" dirty="0" err="1"/>
              <a:t>nasc</a:t>
            </a:r>
            <a:r>
              <a:rPr lang="pt-BR" altLang="pt-BR" sz="1200" dirty="0"/>
              <a:t>. C.  Salles)</a:t>
            </a:r>
          </a:p>
          <a:p>
            <a:pPr lvl="3" eaLnBrk="1" hangingPunct="1">
              <a:lnSpc>
                <a:spcPct val="90000"/>
              </a:lnSpc>
            </a:pPr>
            <a:r>
              <a:rPr lang="pt-BR" altLang="pt-BR" sz="1600" dirty="0"/>
              <a:t>≠ Dia nacional do Ministério Público: 14 dezembro </a:t>
            </a:r>
            <a:r>
              <a:rPr lang="pt-BR" altLang="pt-BR" sz="1200" dirty="0"/>
              <a:t>(LC 40/81)</a:t>
            </a:r>
            <a:r>
              <a:rPr lang="pt-BR" altLang="pt-BR" sz="1600" dirty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pt-BR" altLang="pt-BR" sz="2400" b="1" dirty="0">
                <a:solidFill>
                  <a:srgbClr val="FFC000"/>
                </a:solidFill>
              </a:rPr>
              <a:t>Constituição de 1891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z="2000" dirty="0"/>
              <a:t>Presidente “designará” o PGR </a:t>
            </a:r>
          </a:p>
          <a:p>
            <a:pPr lvl="2" eaLnBrk="1" hangingPunct="1">
              <a:lnSpc>
                <a:spcPct val="90000"/>
              </a:lnSpc>
            </a:pPr>
            <a:r>
              <a:rPr lang="pt-BR" altLang="pt-BR" sz="2000" dirty="0"/>
              <a:t>Iniciativa na revisão criminal </a:t>
            </a:r>
            <a:r>
              <a:rPr lang="pt-BR" altLang="pt-BR" sz="2000" i="1" dirty="0"/>
              <a:t>pro reo</a:t>
            </a:r>
          </a:p>
        </p:txBody>
      </p:sp>
      <p:sp>
        <p:nvSpPr>
          <p:cNvPr id="6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97EE01C7-901C-4CB2-8A33-DDC53204C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1410" grpId="0" autoUpdateAnimBg="0"/>
      <p:bldP spid="1041411" grpId="0" build="p" autoUpdateAnimBg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ço Reservado para Número de Slide 5">
            <a:extLst>
              <a:ext uri="{FF2B5EF4-FFF2-40B4-BE49-F238E27FC236}">
                <a16:creationId xmlns:a16="http://schemas.microsoft.com/office/drawing/2014/main" id="{20198385-616F-47AD-BD64-C91C357E5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FE3E12B-1202-4D01-9CF4-38495650F20D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1410" name="Rectangle 2">
            <a:extLst>
              <a:ext uri="{FF2B5EF4-FFF2-40B4-BE49-F238E27FC236}">
                <a16:creationId xmlns:a16="http://schemas.microsoft.com/office/drawing/2014/main" id="{B44BE3A4-5C79-4C68-A206-66286DB461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55650" y="260350"/>
            <a:ext cx="7772400" cy="855663"/>
          </a:xfrm>
        </p:spPr>
        <p:txBody>
          <a:bodyPr/>
          <a:lstStyle/>
          <a:p>
            <a:pPr eaLnBrk="1" hangingPunct="1"/>
            <a:r>
              <a:rPr lang="pt-BR" altLang="pt-BR"/>
              <a:t>Evolução do MP - IV</a:t>
            </a:r>
          </a:p>
        </p:txBody>
      </p:sp>
      <p:sp>
        <p:nvSpPr>
          <p:cNvPr id="1041411" name="Rectangle 3">
            <a:extLst>
              <a:ext uri="{FF2B5EF4-FFF2-40B4-BE49-F238E27FC236}">
                <a16:creationId xmlns:a16="http://schemas.microsoft.com/office/drawing/2014/main" id="{BE3B0924-6896-41ED-9453-59BEAFF2D5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8788" y="1412776"/>
            <a:ext cx="8559676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pt-BR" altLang="pt-BR" dirty="0">
                <a:solidFill>
                  <a:srgbClr val="FFC000"/>
                </a:solidFill>
              </a:rPr>
              <a:t>o MP brasileiro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pt-BR" altLang="pt-BR" b="1" dirty="0">
                <a:solidFill>
                  <a:srgbClr val="FFC000"/>
                </a:solidFill>
              </a:rPr>
              <a:t>República</a:t>
            </a:r>
            <a:r>
              <a:rPr lang="pt-BR" altLang="pt-BR" dirty="0"/>
              <a:t>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pt-BR" altLang="pt-B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Const. de 1934</a:t>
            </a:r>
            <a:r>
              <a:rPr lang="pt-BR" altLang="pt-BR" dirty="0"/>
              <a:t> – 1ª Const. a tratá-lo c/o </a:t>
            </a:r>
            <a:r>
              <a:rPr lang="pt-BR" altLang="pt-B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instituição</a:t>
            </a:r>
            <a:r>
              <a:rPr lang="pt-BR" altLang="pt-BR" dirty="0"/>
              <a:t>: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pt-BR" altLang="pt-BR" dirty="0"/>
              <a:t>Capítulo à parte (órgãos de cooperação nas ativ. gov.)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pt-BR" altLang="pt-BR" dirty="0"/>
              <a:t>Escolha PGR sob aprovação do Senado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pt-BR" altLang="pt-BR" dirty="0"/>
              <a:t>Assegurada remuneração = STF, mas demissível </a:t>
            </a:r>
            <a:r>
              <a:rPr lang="pt-BR" altLang="pt-BR" i="1" dirty="0"/>
              <a:t>ad nutum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pt-BR" altLang="pt-BR" dirty="0"/>
              <a:t>Estabeleceu garantias, impedimentos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pt-BR" altLang="pt-BR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Carta de 1937 </a:t>
            </a:r>
            <a:r>
              <a:rPr lang="pt-BR" altLang="pt-BR" dirty="0"/>
              <a:t>– severo retrocesso (ditadura Vargas)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pt-BR" altLang="pt-BR" dirty="0"/>
              <a:t>Livre nomeação e destituição PGR; artigos esparsos</a:t>
            </a:r>
          </a:p>
          <a:p>
            <a:pPr marL="914400" lvl="2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pt-BR" altLang="pt-BR" dirty="0"/>
          </a:p>
        </p:txBody>
      </p:sp>
      <p:sp>
        <p:nvSpPr>
          <p:cNvPr id="6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A3BAD3A2-E5FE-4220-8722-DC2ABF6D78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1410" grpId="0" autoUpdateAnimBg="0"/>
      <p:bldP spid="1041411" grpId="0" build="p" autoUpdateAnimBg="0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Espaço Reservado para Número de Slide 5">
            <a:extLst>
              <a:ext uri="{FF2B5EF4-FFF2-40B4-BE49-F238E27FC236}">
                <a16:creationId xmlns:a16="http://schemas.microsoft.com/office/drawing/2014/main" id="{3F552B9E-3929-46BE-9551-B523702FC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E48EE63-B22D-40A2-B3FB-84C143E0D452}" type="slidenum">
              <a:rPr lang="en-US" altLang="pt-BR" sz="1400" smtClean="0">
                <a:solidFill>
                  <a:schemeClr val="tx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pt-BR" sz="1400">
              <a:solidFill>
                <a:schemeClr val="tx2"/>
              </a:solidFill>
            </a:endParaRPr>
          </a:p>
        </p:txBody>
      </p:sp>
      <p:sp>
        <p:nvSpPr>
          <p:cNvPr id="1041410" name="Rectangle 2">
            <a:extLst>
              <a:ext uri="{FF2B5EF4-FFF2-40B4-BE49-F238E27FC236}">
                <a16:creationId xmlns:a16="http://schemas.microsoft.com/office/drawing/2014/main" id="{2B91EF22-32D5-42F3-B9F8-79E38D9038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20725" y="76200"/>
            <a:ext cx="7772400" cy="855663"/>
          </a:xfrm>
        </p:spPr>
        <p:txBody>
          <a:bodyPr/>
          <a:lstStyle/>
          <a:p>
            <a:pPr eaLnBrk="1" hangingPunct="1"/>
            <a:r>
              <a:rPr lang="pt-BR" altLang="pt-BR"/>
              <a:t>Evolução do MP - V</a:t>
            </a:r>
          </a:p>
        </p:txBody>
      </p:sp>
      <p:sp>
        <p:nvSpPr>
          <p:cNvPr id="1041411" name="Rectangle 3">
            <a:extLst>
              <a:ext uri="{FF2B5EF4-FFF2-40B4-BE49-F238E27FC236}">
                <a16:creationId xmlns:a16="http://schemas.microsoft.com/office/drawing/2014/main" id="{D54AA6B3-DF31-4335-9678-0A2E904AD4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01638" y="912813"/>
            <a:ext cx="7845425" cy="46815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pt-BR" altLang="pt-BR" dirty="0">
                <a:solidFill>
                  <a:srgbClr val="FFC000"/>
                </a:solidFill>
              </a:rPr>
              <a:t>o MP brasileiro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pt-BR" altLang="pt-BR" sz="2400" b="1" dirty="0">
                <a:solidFill>
                  <a:srgbClr val="FFC000"/>
                </a:solidFill>
              </a:rPr>
              <a:t>República</a:t>
            </a:r>
            <a:r>
              <a:rPr lang="pt-BR" altLang="pt-BR" sz="2400" dirty="0"/>
              <a:t>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pt-BR" altLang="pt-BR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Const. de 1946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pt-BR" altLang="pt-BR" sz="1800" dirty="0"/>
              <a:t>Título próprio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pt-BR" altLang="pt-BR" sz="1800" dirty="0"/>
              <a:t>Nomeação / destituição PGR (</a:t>
            </a:r>
            <a:r>
              <a:rPr lang="pt-BR" altLang="pt-BR" sz="1800" i="1" dirty="0"/>
              <a:t>ad nutum</a:t>
            </a:r>
            <a:r>
              <a:rPr lang="pt-BR" altLang="pt-BR" sz="1800" dirty="0"/>
              <a:t>)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pt-BR" altLang="pt-BR" sz="1800" dirty="0"/>
              <a:t>Regras de ingresso na carreira – concurso público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pt-BR" altLang="pt-BR" sz="1800" dirty="0"/>
              <a:t>Garantias de estabilidade e inamovibilidade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pt-BR" altLang="pt-BR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Carta de 67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pt-BR" altLang="pt-BR" sz="1800" dirty="0"/>
              <a:t>Dentro do Poder Judiciário </a:t>
            </a:r>
            <a:r>
              <a:rPr lang="pt-BR" altLang="pt-BR" sz="1400" dirty="0"/>
              <a:t>– mantidas em linhas gerais as demais regras anteriores…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pt-BR" altLang="pt-BR" sz="2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Carta de 69</a:t>
            </a:r>
          </a:p>
          <a:p>
            <a:pPr lvl="3" eaLnBrk="1" hangingPunct="1">
              <a:lnSpc>
                <a:spcPct val="90000"/>
              </a:lnSpc>
              <a:defRPr/>
            </a:pPr>
            <a:r>
              <a:rPr lang="pt-BR" altLang="pt-BR" sz="1800" dirty="0"/>
              <a:t>Dentro do Poder Executivo </a:t>
            </a:r>
            <a:r>
              <a:rPr lang="pt-BR" altLang="pt-BR" sz="1600" dirty="0"/>
              <a:t>– mais poderes PGR, porque de livre nomeação pelo Executivo, fácil remoção dos promotores (mera “conveniência do serviço”)…</a:t>
            </a:r>
            <a:endParaRPr lang="pt-BR" altLang="pt-BR" sz="1800" dirty="0"/>
          </a:p>
          <a:p>
            <a:pPr lvl="3" eaLnBrk="1" hangingPunct="1">
              <a:lnSpc>
                <a:spcPct val="90000"/>
              </a:lnSpc>
              <a:defRPr/>
            </a:pPr>
            <a:r>
              <a:rPr lang="pt-BR" altLang="pt-BR" sz="1800" b="1" dirty="0"/>
              <a:t>Emenda 7/77 </a:t>
            </a:r>
          </a:p>
          <a:p>
            <a:pPr marL="914400" lvl="2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pt-BR" altLang="pt-BR" dirty="0"/>
          </a:p>
        </p:txBody>
      </p:sp>
      <p:sp>
        <p:nvSpPr>
          <p:cNvPr id="6" name="AutoShape 4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0BEF0ABA-2B4C-4300-958C-236DA0D922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00" y="6003925"/>
            <a:ext cx="509588" cy="304800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</a:pPr>
            <a:endParaRPr lang="pt-BR" altLang="pt-BR" sz="2400"/>
          </a:p>
        </p:txBody>
      </p:sp>
      <p:sp>
        <p:nvSpPr>
          <p:cNvPr id="14342" name="Seta para a direita 2">
            <a:extLst>
              <a:ext uri="{FF2B5EF4-FFF2-40B4-BE49-F238E27FC236}">
                <a16:creationId xmlns:a16="http://schemas.microsoft.com/office/drawing/2014/main" id="{37831D15-D9DE-4281-A6A7-AB670E1BBF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9952" y="5581650"/>
            <a:ext cx="1224136" cy="520700"/>
          </a:xfrm>
          <a:prstGeom prst="rightArrow">
            <a:avLst>
              <a:gd name="adj1" fmla="val 50000"/>
              <a:gd name="adj2" fmla="val 50105"/>
            </a:avLst>
          </a:prstGeom>
          <a:solidFill>
            <a:srgbClr val="FFFF00"/>
          </a:solidFill>
          <a:ln w="9525" algn="ctr">
            <a:solidFill>
              <a:srgbClr val="FF0000"/>
            </a:solidFill>
            <a:round/>
            <a:headEnd/>
            <a:tailEnd/>
          </a:ln>
        </p:spPr>
        <p:txBody>
          <a:bodyPr/>
          <a:lstStyle>
            <a:lvl1pPr marL="990600" indent="-533400">
              <a:spcBef>
                <a:spcPct val="20000"/>
              </a:spcBef>
              <a:buClr>
                <a:srgbClr val="FFFF00"/>
              </a:buClr>
              <a:buSzPct val="80000"/>
              <a:buFont typeface="Wingdings" panose="05000000000000000000" pitchFamily="2" charset="2"/>
              <a:buChar char="®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CC0000"/>
              </a:buClr>
              <a:buSzPct val="70000"/>
              <a:buFont typeface="Wingdings" panose="05000000000000000000" pitchFamily="2" charset="2"/>
              <a:buChar char="®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900"/>
              </a:buClr>
              <a:buSzPct val="60000"/>
              <a:buFont typeface="Wingdings" panose="05000000000000000000" pitchFamily="2" charset="2"/>
              <a:buChar char="®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buClr>
                <a:srgbClr val="CC0000"/>
              </a:buClr>
              <a:buSzPct val="70000"/>
              <a:buFont typeface="Wingdings" panose="05000000000000000000" pitchFamily="2" charset="2"/>
              <a:buAutoNum type="alphaLcParenR"/>
            </a:pPr>
            <a:endParaRPr lang="pt-BR" altLang="pt-BR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14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1410" grpId="0" autoUpdateAnimBg="0"/>
      <p:bldP spid="1041411" grpId="0" build="p" autoUpdateAnimBg="0"/>
      <p:bldP spid="6" grpId="0" animBg="1"/>
      <p:bldP spid="14342" grpId="0" animBg="1"/>
    </p:bldLst>
  </p:timing>
</p:sld>
</file>

<file path=ppt/theme/theme1.xml><?xml version="1.0" encoding="utf-8"?>
<a:theme xmlns:a="http://schemas.openxmlformats.org/drawingml/2006/main" name="Engrenagens">
  <a:themeElements>
    <a:clrScheme name="">
      <a:dk1>
        <a:srgbClr val="3C2924"/>
      </a:dk1>
      <a:lt1>
        <a:srgbClr val="EAEAEA"/>
      </a:lt1>
      <a:dk2>
        <a:srgbClr val="000000"/>
      </a:dk2>
      <a:lt2>
        <a:srgbClr val="EBD189"/>
      </a:lt2>
      <a:accent1>
        <a:srgbClr val="FCAB40"/>
      </a:accent1>
      <a:accent2>
        <a:srgbClr val="633D4E"/>
      </a:accent2>
      <a:accent3>
        <a:srgbClr val="AAAAAA"/>
      </a:accent3>
      <a:accent4>
        <a:srgbClr val="C8C8C8"/>
      </a:accent4>
      <a:accent5>
        <a:srgbClr val="FDD2AF"/>
      </a:accent5>
      <a:accent6>
        <a:srgbClr val="593646"/>
      </a:accent6>
      <a:hlink>
        <a:srgbClr val="FFCC66"/>
      </a:hlink>
      <a:folHlink>
        <a:srgbClr val="99CC00"/>
      </a:folHlink>
    </a:clrScheme>
    <a:fontScheme name="Engrenagen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990600" marR="0" indent="-5334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>
            <a:srgbClr val="CC0000"/>
          </a:buClr>
          <a:buSzPct val="70000"/>
          <a:buFont typeface="Wingdings" pitchFamily="2" charset="2"/>
          <a:buAutoNum type="alphaLcParenR"/>
          <a:tabLst/>
          <a:defRPr kumimoji="0" lang="pt-BR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990600" marR="0" indent="-5334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>
            <a:srgbClr val="CC0000"/>
          </a:buClr>
          <a:buSzPct val="70000"/>
          <a:buFont typeface="Wingdings" pitchFamily="2" charset="2"/>
          <a:buAutoNum type="alphaLcParenR"/>
          <a:tabLst/>
          <a:defRPr kumimoji="0" lang="pt-BR" sz="24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ngrenagens 1">
        <a:dk1>
          <a:srgbClr val="000054"/>
        </a:dk1>
        <a:lt1>
          <a:srgbClr val="EAEAEA"/>
        </a:lt1>
        <a:dk2>
          <a:srgbClr val="00007A"/>
        </a:dk2>
        <a:lt2>
          <a:srgbClr val="EBD189"/>
        </a:lt2>
        <a:accent1>
          <a:srgbClr val="FCAB40"/>
        </a:accent1>
        <a:accent2>
          <a:srgbClr val="555BAD"/>
        </a:accent2>
        <a:accent3>
          <a:srgbClr val="AAAABE"/>
        </a:accent3>
        <a:accent4>
          <a:srgbClr val="C8C8C8"/>
        </a:accent4>
        <a:accent5>
          <a:srgbClr val="FDD2AF"/>
        </a:accent5>
        <a:accent6>
          <a:srgbClr val="4C529C"/>
        </a:accent6>
        <a:hlink>
          <a:srgbClr val="B97C01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grenagens 2">
        <a:dk1>
          <a:srgbClr val="000000"/>
        </a:dk1>
        <a:lt1>
          <a:srgbClr val="FFFFCC"/>
        </a:lt1>
        <a:dk2>
          <a:srgbClr val="993300"/>
        </a:dk2>
        <a:lt2>
          <a:srgbClr val="EDE1AF"/>
        </a:lt2>
        <a:accent1>
          <a:srgbClr val="CAC0E2"/>
        </a:accent1>
        <a:accent2>
          <a:srgbClr val="DFC977"/>
        </a:accent2>
        <a:accent3>
          <a:srgbClr val="FFFFE2"/>
        </a:accent3>
        <a:accent4>
          <a:srgbClr val="000000"/>
        </a:accent4>
        <a:accent5>
          <a:srgbClr val="E1DCEE"/>
        </a:accent5>
        <a:accent6>
          <a:srgbClr val="CAB66B"/>
        </a:accent6>
        <a:hlink>
          <a:srgbClr val="660033"/>
        </a:hlink>
        <a:folHlink>
          <a:srgbClr val="9933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grenagens 3">
        <a:dk1>
          <a:srgbClr val="000000"/>
        </a:dk1>
        <a:lt1>
          <a:srgbClr val="FFFFFF"/>
        </a:lt1>
        <a:dk2>
          <a:srgbClr val="000000"/>
        </a:dk2>
        <a:lt2>
          <a:srgbClr val="EAEAEA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ngrenagens 4">
        <a:dk1>
          <a:srgbClr val="481800"/>
        </a:dk1>
        <a:lt1>
          <a:srgbClr val="EAEAEA"/>
        </a:lt1>
        <a:dk2>
          <a:srgbClr val="762700"/>
        </a:dk2>
        <a:lt2>
          <a:srgbClr val="EBD189"/>
        </a:lt2>
        <a:accent1>
          <a:srgbClr val="FCAB40"/>
        </a:accent1>
        <a:accent2>
          <a:srgbClr val="AD717F"/>
        </a:accent2>
        <a:accent3>
          <a:srgbClr val="BDACAA"/>
        </a:accent3>
        <a:accent4>
          <a:srgbClr val="C8C8C8"/>
        </a:accent4>
        <a:accent5>
          <a:srgbClr val="FDD2AF"/>
        </a:accent5>
        <a:accent6>
          <a:srgbClr val="9C6672"/>
        </a:accent6>
        <a:hlink>
          <a:srgbClr val="FFFF99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grenagens 5">
        <a:dk1>
          <a:srgbClr val="330066"/>
        </a:dk1>
        <a:lt1>
          <a:srgbClr val="EAEAEA"/>
        </a:lt1>
        <a:dk2>
          <a:srgbClr val="4E009C"/>
        </a:dk2>
        <a:lt2>
          <a:srgbClr val="EBD189"/>
        </a:lt2>
        <a:accent1>
          <a:srgbClr val="FCAB40"/>
        </a:accent1>
        <a:accent2>
          <a:srgbClr val="8871BB"/>
        </a:accent2>
        <a:accent3>
          <a:srgbClr val="B2AACB"/>
        </a:accent3>
        <a:accent4>
          <a:srgbClr val="C8C8C8"/>
        </a:accent4>
        <a:accent5>
          <a:srgbClr val="FDD2AF"/>
        </a:accent5>
        <a:accent6>
          <a:srgbClr val="7B66A9"/>
        </a:accent6>
        <a:hlink>
          <a:srgbClr val="99CC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grenagens 6">
        <a:dk1>
          <a:srgbClr val="454425"/>
        </a:dk1>
        <a:lt1>
          <a:srgbClr val="EAEAEA"/>
        </a:lt1>
        <a:dk2>
          <a:srgbClr val="4D6A2A"/>
        </a:dk2>
        <a:lt2>
          <a:srgbClr val="EBD189"/>
        </a:lt2>
        <a:accent1>
          <a:srgbClr val="FCAB40"/>
        </a:accent1>
        <a:accent2>
          <a:srgbClr val="A59E79"/>
        </a:accent2>
        <a:accent3>
          <a:srgbClr val="B2B9AC"/>
        </a:accent3>
        <a:accent4>
          <a:srgbClr val="C8C8C8"/>
        </a:accent4>
        <a:accent5>
          <a:srgbClr val="FDD2AF"/>
        </a:accent5>
        <a:accent6>
          <a:srgbClr val="958F6D"/>
        </a:accent6>
        <a:hlink>
          <a:srgbClr val="FFCC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ngrenagens 7">
        <a:dk1>
          <a:srgbClr val="3C2924"/>
        </a:dk1>
        <a:lt1>
          <a:srgbClr val="EAEAEA"/>
        </a:lt1>
        <a:dk2>
          <a:srgbClr val="0D0A46"/>
        </a:dk2>
        <a:lt2>
          <a:srgbClr val="EBD189"/>
        </a:lt2>
        <a:accent1>
          <a:srgbClr val="FCAB40"/>
        </a:accent1>
        <a:accent2>
          <a:srgbClr val="633D4E"/>
        </a:accent2>
        <a:accent3>
          <a:srgbClr val="AAAAB0"/>
        </a:accent3>
        <a:accent4>
          <a:srgbClr val="C8C8C8"/>
        </a:accent4>
        <a:accent5>
          <a:srgbClr val="FDD2AF"/>
        </a:accent5>
        <a:accent6>
          <a:srgbClr val="593646"/>
        </a:accent6>
        <a:hlink>
          <a:srgbClr val="FFCC66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Office\Templates\Estruturas de apresentação\Engrenagens.pot</Template>
  <TotalTime>22599</TotalTime>
  <Words>2212</Words>
  <Application>Microsoft Office PowerPoint</Application>
  <PresentationFormat>Apresentação na tela (4:3)</PresentationFormat>
  <Paragraphs>268</Paragraphs>
  <Slides>29</Slides>
  <Notes>1</Notes>
  <HiddenSlides>0</HiddenSlides>
  <MMClips>0</MMClips>
  <ScaleCrop>false</ScaleCrop>
  <HeadingPairs>
    <vt:vector size="8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  <vt:variant>
        <vt:lpstr>Apresentações personalizadas</vt:lpstr>
      </vt:variant>
      <vt:variant>
        <vt:i4>12</vt:i4>
      </vt:variant>
    </vt:vector>
  </HeadingPairs>
  <TitlesOfParts>
    <vt:vector size="47" baseType="lpstr">
      <vt:lpstr>Arial</vt:lpstr>
      <vt:lpstr>Arial Narrow</vt:lpstr>
      <vt:lpstr>Symbol</vt:lpstr>
      <vt:lpstr>Times New Roman</vt:lpstr>
      <vt:lpstr>Wingdings</vt:lpstr>
      <vt:lpstr>Engrenagens</vt:lpstr>
      <vt:lpstr>     Escola Superior do Ministério Público Curso de Adaptação dos Promotores de Justiça do 95º Concurso de Ingresso à Carreira do MPSP   A construção  do perfil constitucional  do Ministério Público — suas lutas e conquistas    Hugo Nigro Mazzilli 1º jul./2024</vt:lpstr>
      <vt:lpstr>Apresentação do PowerPoint</vt:lpstr>
      <vt:lpstr>Apresentação do PowerPoint</vt:lpstr>
      <vt:lpstr>Apresentação do PowerPoint</vt:lpstr>
      <vt:lpstr>Evolução do MP - I</vt:lpstr>
      <vt:lpstr>Evolução do MP - II</vt:lpstr>
      <vt:lpstr>Evolução do MP - III</vt:lpstr>
      <vt:lpstr>Evolução do MP - IV</vt:lpstr>
      <vt:lpstr>Evolução do MP - V</vt:lpstr>
      <vt:lpstr>Evolução do MP - VI</vt:lpstr>
      <vt:lpstr>E… como estava a situação do MP em SP ?</vt:lpstr>
      <vt:lpstr>Evolução (SP ⇒ País)</vt:lpstr>
      <vt:lpstr>Apresentação do PowerPoint</vt:lpstr>
      <vt:lpstr>Fase pré-constituinte</vt:lpstr>
      <vt:lpstr>Constituinte de 88</vt:lpstr>
      <vt:lpstr>Apresentação do PowerPoint</vt:lpstr>
      <vt:lpstr>Apresentação do PowerPoint</vt:lpstr>
      <vt:lpstr>Pois bem, o Ministério Público de hoje…</vt:lpstr>
      <vt:lpstr>  Posição à parte</vt:lpstr>
      <vt:lpstr>Conceito constitucional</vt:lpstr>
      <vt:lpstr>  Destaques</vt:lpstr>
      <vt:lpstr>Relevância const. do MP</vt:lpstr>
      <vt:lpstr>Apresentação do PowerPoint</vt:lpstr>
      <vt:lpstr>Enfim, ontem e hoje</vt:lpstr>
      <vt:lpstr>  Algumas décadas depois</vt:lpstr>
      <vt:lpstr>Apresentação do PowerPoint</vt:lpstr>
      <vt:lpstr>Apresentação do PowerPoint</vt:lpstr>
      <vt:lpstr>Apresentação do PowerPoint</vt:lpstr>
      <vt:lpstr>  mazzilli.com.br</vt:lpstr>
      <vt:lpstr>Introdução</vt:lpstr>
      <vt:lpstr>Ponto 1</vt:lpstr>
      <vt:lpstr>Ponto 2</vt:lpstr>
      <vt:lpstr>Ponto 3</vt:lpstr>
      <vt:lpstr>Ponto 4</vt:lpstr>
      <vt:lpstr>Ponto 5</vt:lpstr>
      <vt:lpstr>Ponto 6</vt:lpstr>
      <vt:lpstr>Ponto 7</vt:lpstr>
      <vt:lpstr>Ponto 8</vt:lpstr>
      <vt:lpstr>Ponto 9</vt:lpstr>
      <vt:lpstr>Ponto 10</vt:lpstr>
      <vt:lpstr>Ponto 11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sem título</dc:title>
  <dc:creator>Hugo</dc:creator>
  <cp:lastModifiedBy> </cp:lastModifiedBy>
  <cp:revision>1929</cp:revision>
  <cp:lastPrinted>2020-10-02T01:28:10Z</cp:lastPrinted>
  <dcterms:created xsi:type="dcterms:W3CDTF">2000-09-04T20:33:24Z</dcterms:created>
  <dcterms:modified xsi:type="dcterms:W3CDTF">2024-07-01T16:15:03Z</dcterms:modified>
</cp:coreProperties>
</file>