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9"/>
  </p:notesMasterIdLst>
  <p:handoutMasterIdLst>
    <p:handoutMasterId r:id="rId60"/>
  </p:handoutMasterIdLst>
  <p:sldIdLst>
    <p:sldId id="257" r:id="rId3"/>
    <p:sldId id="325" r:id="rId4"/>
    <p:sldId id="258" r:id="rId5"/>
    <p:sldId id="259" r:id="rId6"/>
    <p:sldId id="826" r:id="rId7"/>
    <p:sldId id="323" r:id="rId8"/>
    <p:sldId id="324" r:id="rId9"/>
    <p:sldId id="273" r:id="rId10"/>
    <p:sldId id="332" r:id="rId11"/>
    <p:sldId id="261" r:id="rId12"/>
    <p:sldId id="326" r:id="rId13"/>
    <p:sldId id="327" r:id="rId14"/>
    <p:sldId id="313" r:id="rId15"/>
    <p:sldId id="262" r:id="rId16"/>
    <p:sldId id="836" r:id="rId17"/>
    <p:sldId id="276" r:id="rId18"/>
    <p:sldId id="277" r:id="rId19"/>
    <p:sldId id="285" r:id="rId20"/>
    <p:sldId id="286" r:id="rId21"/>
    <p:sldId id="333" r:id="rId22"/>
    <p:sldId id="287" r:id="rId23"/>
    <p:sldId id="329" r:id="rId24"/>
    <p:sldId id="291" r:id="rId25"/>
    <p:sldId id="330" r:id="rId26"/>
    <p:sldId id="335" r:id="rId27"/>
    <p:sldId id="829" r:id="rId28"/>
    <p:sldId id="288" r:id="rId29"/>
    <p:sldId id="304" r:id="rId30"/>
    <p:sldId id="295" r:id="rId31"/>
    <p:sldId id="319" r:id="rId32"/>
    <p:sldId id="320" r:id="rId33"/>
    <p:sldId id="331" r:id="rId34"/>
    <p:sldId id="827" r:id="rId35"/>
    <p:sldId id="302" r:id="rId36"/>
    <p:sldId id="830" r:id="rId37"/>
    <p:sldId id="274" r:id="rId38"/>
    <p:sldId id="822" r:id="rId39"/>
    <p:sldId id="275" r:id="rId40"/>
    <p:sldId id="823" r:id="rId41"/>
    <p:sldId id="317" r:id="rId42"/>
    <p:sldId id="315" r:id="rId43"/>
    <p:sldId id="362" r:id="rId44"/>
    <p:sldId id="365" r:id="rId45"/>
    <p:sldId id="832" r:id="rId46"/>
    <p:sldId id="356" r:id="rId47"/>
    <p:sldId id="357" r:id="rId48"/>
    <p:sldId id="358" r:id="rId49"/>
    <p:sldId id="359" r:id="rId50"/>
    <p:sldId id="837" r:id="rId51"/>
    <p:sldId id="360" r:id="rId52"/>
    <p:sldId id="817" r:id="rId53"/>
    <p:sldId id="833" r:id="rId54"/>
    <p:sldId id="834" r:id="rId55"/>
    <p:sldId id="825" r:id="rId56"/>
    <p:sldId id="336" r:id="rId57"/>
    <p:sldId id="303" r:id="rId58"/>
  </p:sldIdLst>
  <p:sldSz cx="9144000" cy="6858000" type="screen4x3"/>
  <p:notesSz cx="10234613" cy="7099300"/>
  <p:defaultTextStyle>
    <a:defPPr>
      <a:defRPr lang="pt-BR"/>
    </a:defPPr>
    <a:lvl1pPr algn="l" rtl="0" fontAlgn="base">
      <a:spcBef>
        <a:spcPct val="20000"/>
      </a:spcBef>
      <a:spcAft>
        <a:spcPct val="0"/>
      </a:spcAft>
      <a:buChar char="–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–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–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–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–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000"/>
    <a:srgbClr val="F6E836"/>
    <a:srgbClr val="00FF00"/>
    <a:srgbClr val="0033CC"/>
    <a:srgbClr val="CC9900"/>
    <a:srgbClr val="F40650"/>
    <a:srgbClr val="382512"/>
    <a:srgbClr val="593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65" y="12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0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61" Type="http://schemas.openxmlformats.org/officeDocument/2006/relationships/presProps" Target="presProp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20928C-F7F3-47FF-9E0A-AD728F871E48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5B434A2-A6CF-4CA1-AB38-0838D57D3A03}">
      <dgm:prSet phldrT="[Texto]"/>
      <dgm:spPr>
        <a:solidFill>
          <a:srgbClr val="FF9900"/>
        </a:solidFill>
      </dgm:spPr>
      <dgm:t>
        <a:bodyPr/>
        <a:lstStyle/>
        <a:p>
          <a:r>
            <a:rPr lang="pt-BR" dirty="0">
              <a:solidFill>
                <a:schemeClr val="tx1"/>
              </a:solidFill>
            </a:rPr>
            <a:t>Há claras </a:t>
          </a:r>
          <a:r>
            <a:rPr lang="pt-BR" b="1" dirty="0">
              <a:solidFill>
                <a:schemeClr val="tx1"/>
              </a:solidFill>
            </a:rPr>
            <a:t>resistências</a:t>
          </a:r>
          <a:r>
            <a:rPr lang="pt-BR" dirty="0">
              <a:solidFill>
                <a:schemeClr val="tx1"/>
              </a:solidFill>
            </a:rPr>
            <a:t> à LACP</a:t>
          </a:r>
        </a:p>
      </dgm:t>
    </dgm:pt>
    <dgm:pt modelId="{E34639F9-A1D8-4458-A57E-A0EC6F6D7CAD}" type="parTrans" cxnId="{19236356-62AA-4D31-B0D9-B7A4C153A769}">
      <dgm:prSet/>
      <dgm:spPr/>
      <dgm:t>
        <a:bodyPr/>
        <a:lstStyle/>
        <a:p>
          <a:endParaRPr lang="pt-BR"/>
        </a:p>
      </dgm:t>
    </dgm:pt>
    <dgm:pt modelId="{4480BDE0-E6B8-419C-8B80-7B7DB6281E89}" type="sibTrans" cxnId="{19236356-62AA-4D31-B0D9-B7A4C153A769}">
      <dgm:prSet/>
      <dgm:spPr/>
      <dgm:t>
        <a:bodyPr/>
        <a:lstStyle/>
        <a:p>
          <a:endParaRPr lang="pt-BR"/>
        </a:p>
      </dgm:t>
    </dgm:pt>
    <dgm:pt modelId="{D4AACB2F-FD46-466E-9C8F-61751664D5EA}">
      <dgm:prSet phldrT="[Texto]" custT="1"/>
      <dgm:spPr>
        <a:solidFill>
          <a:srgbClr val="FFFF00"/>
        </a:solidFill>
      </dgm:spPr>
      <dgm:t>
        <a:bodyPr/>
        <a:lstStyle/>
        <a:p>
          <a:r>
            <a:rPr lang="pt-BR" altLang="pt-BR" sz="1300" b="1" baseline="0" dirty="0">
              <a:solidFill>
                <a:schemeClr val="tx1"/>
              </a:solidFill>
            </a:rPr>
            <a:t>2000: </a:t>
          </a:r>
        </a:p>
        <a:p>
          <a:r>
            <a:rPr lang="pt-BR" altLang="pt-BR" sz="1300" b="1" baseline="0" dirty="0">
              <a:solidFill>
                <a:schemeClr val="tx1"/>
              </a:solidFill>
            </a:rPr>
            <a:t>MP 1.984 e s. restringiram objeto da ACP</a:t>
          </a:r>
          <a:endParaRPr lang="pt-BR" sz="1300" baseline="0" dirty="0">
            <a:solidFill>
              <a:schemeClr val="tx1"/>
            </a:solidFill>
          </a:endParaRPr>
        </a:p>
      </dgm:t>
    </dgm:pt>
    <dgm:pt modelId="{FB9E42CF-3E85-4C9F-AF46-6447CFA1493E}" type="parTrans" cxnId="{8E390D14-C4C8-45F1-96EB-9972C42816A5}">
      <dgm:prSet/>
      <dgm:spPr/>
      <dgm:t>
        <a:bodyPr/>
        <a:lstStyle/>
        <a:p>
          <a:endParaRPr lang="pt-BR"/>
        </a:p>
      </dgm:t>
    </dgm:pt>
    <dgm:pt modelId="{6E7EBF72-EFA5-49A7-9C34-5990455CDBF2}" type="sibTrans" cxnId="{8E390D14-C4C8-45F1-96EB-9972C42816A5}">
      <dgm:prSet/>
      <dgm:spPr/>
      <dgm:t>
        <a:bodyPr/>
        <a:lstStyle/>
        <a:p>
          <a:endParaRPr lang="pt-BR"/>
        </a:p>
      </dgm:t>
    </dgm:pt>
    <dgm:pt modelId="{994B5288-5DD5-420A-84A7-C25563552EB2}">
      <dgm:prSet phldrT="[Texto]" custT="1"/>
      <dgm:spPr>
        <a:solidFill>
          <a:srgbClr val="FFFF00"/>
        </a:solidFill>
      </dgm:spPr>
      <dgm:t>
        <a:bodyPr/>
        <a:lstStyle/>
        <a:p>
          <a:r>
            <a:rPr lang="pt-BR" altLang="pt-BR" sz="1260" b="1" baseline="0" dirty="0">
              <a:solidFill>
                <a:schemeClr val="tx1"/>
              </a:solidFill>
            </a:rPr>
            <a:t>2000:</a:t>
          </a:r>
        </a:p>
        <a:p>
          <a:r>
            <a:rPr lang="pt-BR" altLang="pt-BR" sz="1260" b="1" baseline="0" dirty="0">
              <a:solidFill>
                <a:schemeClr val="tx1"/>
              </a:solidFill>
            </a:rPr>
            <a:t>MP 2.088-35  reconvenção x membro do MP</a:t>
          </a:r>
          <a:endParaRPr lang="pt-BR" sz="1260" baseline="0" dirty="0">
            <a:solidFill>
              <a:schemeClr val="tx1"/>
            </a:solidFill>
          </a:endParaRPr>
        </a:p>
      </dgm:t>
    </dgm:pt>
    <dgm:pt modelId="{E01FE298-1E82-408C-ADBC-4666F8DB18EA}" type="parTrans" cxnId="{287E90B9-E171-4DA5-9887-B0E425F4805D}">
      <dgm:prSet/>
      <dgm:spPr/>
      <dgm:t>
        <a:bodyPr/>
        <a:lstStyle/>
        <a:p>
          <a:endParaRPr lang="pt-BR"/>
        </a:p>
      </dgm:t>
    </dgm:pt>
    <dgm:pt modelId="{89B62BED-3862-42A1-B30B-8C596FEF2EC9}" type="sibTrans" cxnId="{287E90B9-E171-4DA5-9887-B0E425F4805D}">
      <dgm:prSet/>
      <dgm:spPr/>
      <dgm:t>
        <a:bodyPr/>
        <a:lstStyle/>
        <a:p>
          <a:endParaRPr lang="pt-BR"/>
        </a:p>
      </dgm:t>
    </dgm:pt>
    <dgm:pt modelId="{C049380B-1D71-48E8-8536-00AC52851E4C}">
      <dgm:prSet phldrT="[Texto]" custT="1"/>
      <dgm:spPr>
        <a:solidFill>
          <a:srgbClr val="FFFF00"/>
        </a:solidFill>
      </dgm:spPr>
      <dgm:t>
        <a:bodyPr/>
        <a:lstStyle/>
        <a:p>
          <a:r>
            <a:rPr lang="pt-BR" altLang="pt-BR" sz="1260" b="1" baseline="0" dirty="0">
              <a:solidFill>
                <a:schemeClr val="tx1"/>
              </a:solidFill>
            </a:rPr>
            <a:t>2009:</a:t>
          </a:r>
        </a:p>
        <a:p>
          <a:r>
            <a:rPr lang="pt-BR" altLang="pt-BR" sz="1260" b="1" baseline="0" dirty="0">
              <a:solidFill>
                <a:schemeClr val="tx1"/>
              </a:solidFill>
            </a:rPr>
            <a:t>PL 5.139 – arquivado em 17-03-10</a:t>
          </a:r>
          <a:endParaRPr lang="pt-BR" sz="1260" baseline="0" dirty="0">
            <a:solidFill>
              <a:schemeClr val="tx1"/>
            </a:solidFill>
          </a:endParaRPr>
        </a:p>
      </dgm:t>
    </dgm:pt>
    <dgm:pt modelId="{B03D5918-21E4-44C7-ABEC-4ACD33BF263B}" type="parTrans" cxnId="{942943C9-9BD7-4AFA-A02B-EC1F125F7B83}">
      <dgm:prSet/>
      <dgm:spPr/>
      <dgm:t>
        <a:bodyPr/>
        <a:lstStyle/>
        <a:p>
          <a:endParaRPr lang="pt-BR"/>
        </a:p>
      </dgm:t>
    </dgm:pt>
    <dgm:pt modelId="{051F88D2-ECAB-449A-8739-FFA180FAAC4F}" type="sibTrans" cxnId="{942943C9-9BD7-4AFA-A02B-EC1F125F7B83}">
      <dgm:prSet/>
      <dgm:spPr/>
      <dgm:t>
        <a:bodyPr/>
        <a:lstStyle/>
        <a:p>
          <a:endParaRPr lang="pt-BR"/>
        </a:p>
      </dgm:t>
    </dgm:pt>
    <dgm:pt modelId="{6411D62A-283F-4D7A-856D-4889B7EE7731}">
      <dgm:prSet phldrT="[Texto]"/>
      <dgm:spPr>
        <a:solidFill>
          <a:srgbClr val="FFFF00"/>
        </a:solidFill>
      </dgm:spPr>
      <dgm:t>
        <a:bodyPr/>
        <a:lstStyle/>
        <a:p>
          <a:r>
            <a:rPr lang="pt-BR" b="1" baseline="0" dirty="0">
              <a:solidFill>
                <a:schemeClr val="tx1"/>
              </a:solidFill>
            </a:rPr>
            <a:t>1985 – veto à norma de extensão</a:t>
          </a:r>
          <a:endParaRPr lang="pt-BR" dirty="0">
            <a:solidFill>
              <a:schemeClr val="tx1"/>
            </a:solidFill>
          </a:endParaRPr>
        </a:p>
      </dgm:t>
    </dgm:pt>
    <dgm:pt modelId="{D951F817-F24F-466E-B623-865E88BA6195}" type="parTrans" cxnId="{D09EEDD2-2B0B-40E8-88BE-B5E3CA474CC0}">
      <dgm:prSet/>
      <dgm:spPr/>
      <dgm:t>
        <a:bodyPr/>
        <a:lstStyle/>
        <a:p>
          <a:endParaRPr lang="pt-BR"/>
        </a:p>
      </dgm:t>
    </dgm:pt>
    <dgm:pt modelId="{0F26DA50-E88E-447E-B41F-29E8CED8F67D}" type="sibTrans" cxnId="{D09EEDD2-2B0B-40E8-88BE-B5E3CA474CC0}">
      <dgm:prSet/>
      <dgm:spPr/>
      <dgm:t>
        <a:bodyPr/>
        <a:lstStyle/>
        <a:p>
          <a:endParaRPr lang="pt-BR"/>
        </a:p>
      </dgm:t>
    </dgm:pt>
    <dgm:pt modelId="{B44BC806-CCE9-463C-8B1C-D25F0B932B68}">
      <dgm:prSet phldrT="[Texto]" custT="1"/>
      <dgm:spPr>
        <a:solidFill>
          <a:srgbClr val="FFFF00"/>
        </a:solidFill>
      </dgm:spPr>
      <dgm:t>
        <a:bodyPr/>
        <a:lstStyle/>
        <a:p>
          <a:r>
            <a:rPr lang="pt-BR" altLang="pt-BR" sz="1400" b="1" baseline="0" dirty="0">
              <a:solidFill>
                <a:schemeClr val="tx1"/>
              </a:solidFill>
            </a:rPr>
            <a:t>2015:</a:t>
          </a:r>
        </a:p>
        <a:p>
          <a:r>
            <a:rPr lang="pt-BR" altLang="pt-BR" sz="1400" b="1" baseline="0" dirty="0">
              <a:solidFill>
                <a:schemeClr val="tx1"/>
              </a:solidFill>
            </a:rPr>
            <a:t>CPC evitou disciplinar o processo coletivo</a:t>
          </a:r>
          <a:endParaRPr lang="pt-BR" sz="1400" baseline="0" dirty="0">
            <a:solidFill>
              <a:schemeClr val="tx1"/>
            </a:solidFill>
          </a:endParaRPr>
        </a:p>
      </dgm:t>
    </dgm:pt>
    <dgm:pt modelId="{9657C911-87B0-4604-BADA-8AF1774E6223}" type="parTrans" cxnId="{8F76222C-921E-4B61-B7F8-0156882A2F85}">
      <dgm:prSet/>
      <dgm:spPr/>
      <dgm:t>
        <a:bodyPr/>
        <a:lstStyle/>
        <a:p>
          <a:endParaRPr lang="pt-BR"/>
        </a:p>
      </dgm:t>
    </dgm:pt>
    <dgm:pt modelId="{918B9425-814F-4D60-8D75-DE51F4743D27}" type="sibTrans" cxnId="{8F76222C-921E-4B61-B7F8-0156882A2F85}">
      <dgm:prSet/>
      <dgm:spPr/>
      <dgm:t>
        <a:bodyPr/>
        <a:lstStyle/>
        <a:p>
          <a:endParaRPr lang="pt-BR"/>
        </a:p>
      </dgm:t>
    </dgm:pt>
    <dgm:pt modelId="{2488ABF7-B845-4535-86A9-B7EAEFB5A430}">
      <dgm:prSet phldrT="[Texto]"/>
      <dgm:spPr>
        <a:solidFill>
          <a:srgbClr val="FFFF00"/>
        </a:solidFill>
      </dgm:spPr>
      <dgm:t>
        <a:bodyPr/>
        <a:lstStyle/>
        <a:p>
          <a:r>
            <a:rPr lang="pt-BR" altLang="pt-BR" b="1" baseline="0" dirty="0">
              <a:solidFill>
                <a:schemeClr val="tx1"/>
              </a:solidFill>
            </a:rPr>
            <a:t>2020-2021: </a:t>
          </a:r>
          <a:r>
            <a:rPr lang="pt-BR" altLang="pt-BR" b="1" baseline="0" dirty="0" err="1">
              <a:solidFill>
                <a:schemeClr val="tx1"/>
              </a:solidFill>
            </a:rPr>
            <a:t>PLs</a:t>
          </a:r>
          <a:r>
            <a:rPr lang="pt-BR" altLang="pt-BR" b="1" baseline="0" dirty="0">
              <a:solidFill>
                <a:schemeClr val="tx1"/>
              </a:solidFill>
            </a:rPr>
            <a:t> c/ nova LACP…</a:t>
          </a:r>
          <a:endParaRPr lang="pt-BR" dirty="0">
            <a:solidFill>
              <a:schemeClr val="tx1"/>
            </a:solidFill>
          </a:endParaRPr>
        </a:p>
      </dgm:t>
    </dgm:pt>
    <dgm:pt modelId="{81CE6311-8C34-4502-B6D8-B6CBDF1C04E9}" type="parTrans" cxnId="{3E60D43C-50DD-480E-B92F-C96DC68EF7E4}">
      <dgm:prSet/>
      <dgm:spPr/>
      <dgm:t>
        <a:bodyPr/>
        <a:lstStyle/>
        <a:p>
          <a:endParaRPr lang="pt-BR"/>
        </a:p>
      </dgm:t>
    </dgm:pt>
    <dgm:pt modelId="{3F25AAA0-1D78-4F01-9D3C-C9D4724B3AB9}" type="sibTrans" cxnId="{3E60D43C-50DD-480E-B92F-C96DC68EF7E4}">
      <dgm:prSet/>
      <dgm:spPr/>
      <dgm:t>
        <a:bodyPr/>
        <a:lstStyle/>
        <a:p>
          <a:endParaRPr lang="pt-BR"/>
        </a:p>
      </dgm:t>
    </dgm:pt>
    <dgm:pt modelId="{124D70E2-36CF-4B68-92F1-9852D5AEC16F}">
      <dgm:prSet custT="1"/>
      <dgm:spPr>
        <a:solidFill>
          <a:srgbClr val="FFFF00"/>
        </a:solidFill>
      </dgm:spPr>
      <dgm:t>
        <a:bodyPr/>
        <a:lstStyle/>
        <a:p>
          <a:r>
            <a:rPr lang="pt-BR" altLang="pt-BR" sz="1400" b="1" baseline="0" dirty="0">
              <a:solidFill>
                <a:schemeClr val="tx1"/>
              </a:solidFill>
            </a:rPr>
            <a:t>1997: </a:t>
          </a:r>
        </a:p>
        <a:p>
          <a:r>
            <a:rPr lang="pt-BR" altLang="pt-BR" sz="1400" b="1" baseline="0" dirty="0">
              <a:solidFill>
                <a:schemeClr val="tx1"/>
              </a:solidFill>
            </a:rPr>
            <a:t>MP 1.570 – limites à coisa julgada</a:t>
          </a:r>
          <a:endParaRPr lang="pt-BR" sz="1400" b="1" baseline="0" dirty="0">
            <a:solidFill>
              <a:schemeClr val="tx1"/>
            </a:solidFill>
          </a:endParaRPr>
        </a:p>
      </dgm:t>
    </dgm:pt>
    <dgm:pt modelId="{746B25E4-ACBD-4FAC-8EAE-347282499A6F}" type="parTrans" cxnId="{CE3DC813-DCC0-467E-AE3D-1D234C6ADA7C}">
      <dgm:prSet/>
      <dgm:spPr/>
      <dgm:t>
        <a:bodyPr/>
        <a:lstStyle/>
        <a:p>
          <a:endParaRPr lang="pt-BR"/>
        </a:p>
      </dgm:t>
    </dgm:pt>
    <dgm:pt modelId="{D9F3E126-3FC5-49AC-B888-5B8522692844}" type="sibTrans" cxnId="{CE3DC813-DCC0-467E-AE3D-1D234C6ADA7C}">
      <dgm:prSet/>
      <dgm:spPr/>
      <dgm:t>
        <a:bodyPr/>
        <a:lstStyle/>
        <a:p>
          <a:endParaRPr lang="pt-BR"/>
        </a:p>
      </dgm:t>
    </dgm:pt>
    <dgm:pt modelId="{EDB8192E-E5FD-4042-88EE-630E356401C2}" type="pres">
      <dgm:prSet presAssocID="{A220928C-F7F3-47FF-9E0A-AD728F871E4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4862FDF-D63E-4084-8B03-04B17CA645FF}" type="pres">
      <dgm:prSet presAssocID="{05B434A2-A6CF-4CA1-AB38-0838D57D3A03}" presName="centerShape" presStyleLbl="node0" presStyleIdx="0" presStyleCnt="1"/>
      <dgm:spPr/>
    </dgm:pt>
    <dgm:pt modelId="{DD4CA01C-553E-495B-A17E-9E351D654EB7}" type="pres">
      <dgm:prSet presAssocID="{D4AACB2F-FD46-466E-9C8F-61751664D5EA}" presName="node" presStyleLbl="node1" presStyleIdx="0" presStyleCnt="7">
        <dgm:presLayoutVars>
          <dgm:bulletEnabled val="1"/>
        </dgm:presLayoutVars>
      </dgm:prSet>
      <dgm:spPr/>
    </dgm:pt>
    <dgm:pt modelId="{587011D7-1535-4E0D-9ACB-12A11ACE440B}" type="pres">
      <dgm:prSet presAssocID="{D4AACB2F-FD46-466E-9C8F-61751664D5EA}" presName="dummy" presStyleCnt="0"/>
      <dgm:spPr/>
    </dgm:pt>
    <dgm:pt modelId="{1E43676B-052C-4BED-981D-A5C06DE26CDC}" type="pres">
      <dgm:prSet presAssocID="{6E7EBF72-EFA5-49A7-9C34-5990455CDBF2}" presName="sibTrans" presStyleLbl="sibTrans2D1" presStyleIdx="0" presStyleCnt="7"/>
      <dgm:spPr/>
    </dgm:pt>
    <dgm:pt modelId="{F4E4A384-6502-46AB-B00E-05FB822C6079}" type="pres">
      <dgm:prSet presAssocID="{994B5288-5DD5-420A-84A7-C25563552EB2}" presName="node" presStyleLbl="node1" presStyleIdx="1" presStyleCnt="7">
        <dgm:presLayoutVars>
          <dgm:bulletEnabled val="1"/>
        </dgm:presLayoutVars>
      </dgm:prSet>
      <dgm:spPr/>
    </dgm:pt>
    <dgm:pt modelId="{67BDA0C9-29CD-41AD-80DB-518CE6E67A2D}" type="pres">
      <dgm:prSet presAssocID="{994B5288-5DD5-420A-84A7-C25563552EB2}" presName="dummy" presStyleCnt="0"/>
      <dgm:spPr/>
    </dgm:pt>
    <dgm:pt modelId="{0708CC34-3BF7-41E6-A9D1-92D5F5534C26}" type="pres">
      <dgm:prSet presAssocID="{89B62BED-3862-42A1-B30B-8C596FEF2EC9}" presName="sibTrans" presStyleLbl="sibTrans2D1" presStyleIdx="1" presStyleCnt="7"/>
      <dgm:spPr/>
    </dgm:pt>
    <dgm:pt modelId="{188E417A-0E35-4F3A-9F07-B3304FBE1F77}" type="pres">
      <dgm:prSet presAssocID="{C049380B-1D71-48E8-8536-00AC52851E4C}" presName="node" presStyleLbl="node1" presStyleIdx="2" presStyleCnt="7">
        <dgm:presLayoutVars>
          <dgm:bulletEnabled val="1"/>
        </dgm:presLayoutVars>
      </dgm:prSet>
      <dgm:spPr/>
    </dgm:pt>
    <dgm:pt modelId="{EF3266A6-7ED0-4C51-B844-9FF4677FCE37}" type="pres">
      <dgm:prSet presAssocID="{C049380B-1D71-48E8-8536-00AC52851E4C}" presName="dummy" presStyleCnt="0"/>
      <dgm:spPr/>
    </dgm:pt>
    <dgm:pt modelId="{31A4EC98-7EF0-4826-84FC-2C78B059B97D}" type="pres">
      <dgm:prSet presAssocID="{051F88D2-ECAB-449A-8739-FFA180FAAC4F}" presName="sibTrans" presStyleLbl="sibTrans2D1" presStyleIdx="2" presStyleCnt="7"/>
      <dgm:spPr/>
    </dgm:pt>
    <dgm:pt modelId="{9FE05496-7253-41E1-93F1-A46A244A1896}" type="pres">
      <dgm:prSet presAssocID="{B44BC806-CCE9-463C-8B1C-D25F0B932B68}" presName="node" presStyleLbl="node1" presStyleIdx="3" presStyleCnt="7">
        <dgm:presLayoutVars>
          <dgm:bulletEnabled val="1"/>
        </dgm:presLayoutVars>
      </dgm:prSet>
      <dgm:spPr/>
    </dgm:pt>
    <dgm:pt modelId="{914D0EA1-D115-46F8-BC1D-333560E57A40}" type="pres">
      <dgm:prSet presAssocID="{B44BC806-CCE9-463C-8B1C-D25F0B932B68}" presName="dummy" presStyleCnt="0"/>
      <dgm:spPr/>
    </dgm:pt>
    <dgm:pt modelId="{22466B83-AAB5-41E9-BEEE-7EB94C507570}" type="pres">
      <dgm:prSet presAssocID="{918B9425-814F-4D60-8D75-DE51F4743D27}" presName="sibTrans" presStyleLbl="sibTrans2D1" presStyleIdx="3" presStyleCnt="7"/>
      <dgm:spPr/>
    </dgm:pt>
    <dgm:pt modelId="{9FF0049A-C3E7-4138-B341-9CEB22A7F079}" type="pres">
      <dgm:prSet presAssocID="{2488ABF7-B845-4535-86A9-B7EAEFB5A430}" presName="node" presStyleLbl="node1" presStyleIdx="4" presStyleCnt="7">
        <dgm:presLayoutVars>
          <dgm:bulletEnabled val="1"/>
        </dgm:presLayoutVars>
      </dgm:prSet>
      <dgm:spPr/>
    </dgm:pt>
    <dgm:pt modelId="{1CA5C935-897F-4D98-B0BB-9DDF58E8965C}" type="pres">
      <dgm:prSet presAssocID="{2488ABF7-B845-4535-86A9-B7EAEFB5A430}" presName="dummy" presStyleCnt="0"/>
      <dgm:spPr/>
    </dgm:pt>
    <dgm:pt modelId="{276DCFDA-1D91-4F94-A8DA-6173C70A8F3D}" type="pres">
      <dgm:prSet presAssocID="{3F25AAA0-1D78-4F01-9D3C-C9D4724B3AB9}" presName="sibTrans" presStyleLbl="sibTrans2D1" presStyleIdx="4" presStyleCnt="7"/>
      <dgm:spPr/>
    </dgm:pt>
    <dgm:pt modelId="{65A7D71D-717B-4BEA-9994-ABD638E1CF80}" type="pres">
      <dgm:prSet presAssocID="{6411D62A-283F-4D7A-856D-4889B7EE7731}" presName="node" presStyleLbl="node1" presStyleIdx="5" presStyleCnt="7">
        <dgm:presLayoutVars>
          <dgm:bulletEnabled val="1"/>
        </dgm:presLayoutVars>
      </dgm:prSet>
      <dgm:spPr/>
    </dgm:pt>
    <dgm:pt modelId="{F2029376-F07F-4892-8091-7AE1742AC471}" type="pres">
      <dgm:prSet presAssocID="{6411D62A-283F-4D7A-856D-4889B7EE7731}" presName="dummy" presStyleCnt="0"/>
      <dgm:spPr/>
    </dgm:pt>
    <dgm:pt modelId="{0563BC1C-CCEA-41DB-A19B-529FED0C713C}" type="pres">
      <dgm:prSet presAssocID="{0F26DA50-E88E-447E-B41F-29E8CED8F67D}" presName="sibTrans" presStyleLbl="sibTrans2D1" presStyleIdx="5" presStyleCnt="7"/>
      <dgm:spPr/>
    </dgm:pt>
    <dgm:pt modelId="{C93C7F8C-DC15-4F6A-B554-7262DB75147C}" type="pres">
      <dgm:prSet presAssocID="{124D70E2-36CF-4B68-92F1-9852D5AEC16F}" presName="node" presStyleLbl="node1" presStyleIdx="6" presStyleCnt="7">
        <dgm:presLayoutVars>
          <dgm:bulletEnabled val="1"/>
        </dgm:presLayoutVars>
      </dgm:prSet>
      <dgm:spPr/>
    </dgm:pt>
    <dgm:pt modelId="{D6EDADD1-0F3B-4673-8F0A-E07992EEE730}" type="pres">
      <dgm:prSet presAssocID="{124D70E2-36CF-4B68-92F1-9852D5AEC16F}" presName="dummy" presStyleCnt="0"/>
      <dgm:spPr/>
    </dgm:pt>
    <dgm:pt modelId="{73A4E4AA-CA16-44D2-BEC5-C83582F62A2F}" type="pres">
      <dgm:prSet presAssocID="{D9F3E126-3FC5-49AC-B888-5B8522692844}" presName="sibTrans" presStyleLbl="sibTrans2D1" presStyleIdx="6" presStyleCnt="7"/>
      <dgm:spPr/>
    </dgm:pt>
  </dgm:ptLst>
  <dgm:cxnLst>
    <dgm:cxn modelId="{2ABBED12-B386-48EA-81D1-7EAAFA2CF2CE}" type="presOf" srcId="{89B62BED-3862-42A1-B30B-8C596FEF2EC9}" destId="{0708CC34-3BF7-41E6-A9D1-92D5F5534C26}" srcOrd="0" destOrd="0" presId="urn:microsoft.com/office/officeart/2005/8/layout/radial6"/>
    <dgm:cxn modelId="{CE3DC813-DCC0-467E-AE3D-1D234C6ADA7C}" srcId="{05B434A2-A6CF-4CA1-AB38-0838D57D3A03}" destId="{124D70E2-36CF-4B68-92F1-9852D5AEC16F}" srcOrd="6" destOrd="0" parTransId="{746B25E4-ACBD-4FAC-8EAE-347282499A6F}" sibTransId="{D9F3E126-3FC5-49AC-B888-5B8522692844}"/>
    <dgm:cxn modelId="{8E390D14-C4C8-45F1-96EB-9972C42816A5}" srcId="{05B434A2-A6CF-4CA1-AB38-0838D57D3A03}" destId="{D4AACB2F-FD46-466E-9C8F-61751664D5EA}" srcOrd="0" destOrd="0" parTransId="{FB9E42CF-3E85-4C9F-AF46-6447CFA1493E}" sibTransId="{6E7EBF72-EFA5-49A7-9C34-5990455CDBF2}"/>
    <dgm:cxn modelId="{D8A4F514-77CE-47C6-83DE-3F679D2E71B4}" type="presOf" srcId="{0F26DA50-E88E-447E-B41F-29E8CED8F67D}" destId="{0563BC1C-CCEA-41DB-A19B-529FED0C713C}" srcOrd="0" destOrd="0" presId="urn:microsoft.com/office/officeart/2005/8/layout/radial6"/>
    <dgm:cxn modelId="{8F76222C-921E-4B61-B7F8-0156882A2F85}" srcId="{05B434A2-A6CF-4CA1-AB38-0838D57D3A03}" destId="{B44BC806-CCE9-463C-8B1C-D25F0B932B68}" srcOrd="3" destOrd="0" parTransId="{9657C911-87B0-4604-BADA-8AF1774E6223}" sibTransId="{918B9425-814F-4D60-8D75-DE51F4743D27}"/>
    <dgm:cxn modelId="{3E60D43C-50DD-480E-B92F-C96DC68EF7E4}" srcId="{05B434A2-A6CF-4CA1-AB38-0838D57D3A03}" destId="{2488ABF7-B845-4535-86A9-B7EAEFB5A430}" srcOrd="4" destOrd="0" parTransId="{81CE6311-8C34-4502-B6D8-B6CBDF1C04E9}" sibTransId="{3F25AAA0-1D78-4F01-9D3C-C9D4724B3AB9}"/>
    <dgm:cxn modelId="{13969162-2D8C-4DFE-A899-CC1576AE6206}" type="presOf" srcId="{124D70E2-36CF-4B68-92F1-9852D5AEC16F}" destId="{C93C7F8C-DC15-4F6A-B554-7262DB75147C}" srcOrd="0" destOrd="0" presId="urn:microsoft.com/office/officeart/2005/8/layout/radial6"/>
    <dgm:cxn modelId="{68054C65-800D-4BFF-BA70-55CF000980F0}" type="presOf" srcId="{C049380B-1D71-48E8-8536-00AC52851E4C}" destId="{188E417A-0E35-4F3A-9F07-B3304FBE1F77}" srcOrd="0" destOrd="0" presId="urn:microsoft.com/office/officeart/2005/8/layout/radial6"/>
    <dgm:cxn modelId="{19236356-62AA-4D31-B0D9-B7A4C153A769}" srcId="{A220928C-F7F3-47FF-9E0A-AD728F871E48}" destId="{05B434A2-A6CF-4CA1-AB38-0838D57D3A03}" srcOrd="0" destOrd="0" parTransId="{E34639F9-A1D8-4458-A57E-A0EC6F6D7CAD}" sibTransId="{4480BDE0-E6B8-419C-8B80-7B7DB6281E89}"/>
    <dgm:cxn modelId="{D3C49B7B-52D4-49AE-9601-EBF8FEBE003B}" type="presOf" srcId="{051F88D2-ECAB-449A-8739-FFA180FAAC4F}" destId="{31A4EC98-7EF0-4826-84FC-2C78B059B97D}" srcOrd="0" destOrd="0" presId="urn:microsoft.com/office/officeart/2005/8/layout/radial6"/>
    <dgm:cxn modelId="{A30ADE87-1DB1-487D-80CB-8DA4DEFF9CB9}" type="presOf" srcId="{2488ABF7-B845-4535-86A9-B7EAEFB5A430}" destId="{9FF0049A-C3E7-4138-B341-9CEB22A7F079}" srcOrd="0" destOrd="0" presId="urn:microsoft.com/office/officeart/2005/8/layout/radial6"/>
    <dgm:cxn modelId="{A37F0192-AF60-437C-A75D-F03A7885A1B3}" type="presOf" srcId="{6411D62A-283F-4D7A-856D-4889B7EE7731}" destId="{65A7D71D-717B-4BEA-9994-ABD638E1CF80}" srcOrd="0" destOrd="0" presId="urn:microsoft.com/office/officeart/2005/8/layout/radial6"/>
    <dgm:cxn modelId="{5187CEA0-8531-4B8A-81D0-CC43DEBBF58A}" type="presOf" srcId="{A220928C-F7F3-47FF-9E0A-AD728F871E48}" destId="{EDB8192E-E5FD-4042-88EE-630E356401C2}" srcOrd="0" destOrd="0" presId="urn:microsoft.com/office/officeart/2005/8/layout/radial6"/>
    <dgm:cxn modelId="{287E90B9-E171-4DA5-9887-B0E425F4805D}" srcId="{05B434A2-A6CF-4CA1-AB38-0838D57D3A03}" destId="{994B5288-5DD5-420A-84A7-C25563552EB2}" srcOrd="1" destOrd="0" parTransId="{E01FE298-1E82-408C-ADBC-4666F8DB18EA}" sibTransId="{89B62BED-3862-42A1-B30B-8C596FEF2EC9}"/>
    <dgm:cxn modelId="{374256BA-9350-46FB-B328-0A8A8B08100C}" type="presOf" srcId="{B44BC806-CCE9-463C-8B1C-D25F0B932B68}" destId="{9FE05496-7253-41E1-93F1-A46A244A1896}" srcOrd="0" destOrd="0" presId="urn:microsoft.com/office/officeart/2005/8/layout/radial6"/>
    <dgm:cxn modelId="{97DBDDC4-B881-473F-9B22-0F8C6436D34E}" type="presOf" srcId="{3F25AAA0-1D78-4F01-9D3C-C9D4724B3AB9}" destId="{276DCFDA-1D91-4F94-A8DA-6173C70A8F3D}" srcOrd="0" destOrd="0" presId="urn:microsoft.com/office/officeart/2005/8/layout/radial6"/>
    <dgm:cxn modelId="{8400B5C5-5901-4EBF-B8DB-AB3128328D87}" type="presOf" srcId="{D4AACB2F-FD46-466E-9C8F-61751664D5EA}" destId="{DD4CA01C-553E-495B-A17E-9E351D654EB7}" srcOrd="0" destOrd="0" presId="urn:microsoft.com/office/officeart/2005/8/layout/radial6"/>
    <dgm:cxn modelId="{942943C9-9BD7-4AFA-A02B-EC1F125F7B83}" srcId="{05B434A2-A6CF-4CA1-AB38-0838D57D3A03}" destId="{C049380B-1D71-48E8-8536-00AC52851E4C}" srcOrd="2" destOrd="0" parTransId="{B03D5918-21E4-44C7-ABEC-4ACD33BF263B}" sibTransId="{051F88D2-ECAB-449A-8739-FFA180FAAC4F}"/>
    <dgm:cxn modelId="{2ED185CE-15E5-4E71-99F4-BB40A3443C5C}" type="presOf" srcId="{918B9425-814F-4D60-8D75-DE51F4743D27}" destId="{22466B83-AAB5-41E9-BEEE-7EB94C507570}" srcOrd="0" destOrd="0" presId="urn:microsoft.com/office/officeart/2005/8/layout/radial6"/>
    <dgm:cxn modelId="{D09EEDD2-2B0B-40E8-88BE-B5E3CA474CC0}" srcId="{05B434A2-A6CF-4CA1-AB38-0838D57D3A03}" destId="{6411D62A-283F-4D7A-856D-4889B7EE7731}" srcOrd="5" destOrd="0" parTransId="{D951F817-F24F-466E-B623-865E88BA6195}" sibTransId="{0F26DA50-E88E-447E-B41F-29E8CED8F67D}"/>
    <dgm:cxn modelId="{2D7AB2DE-AA16-40C2-B0C7-8B94206256D9}" type="presOf" srcId="{6E7EBF72-EFA5-49A7-9C34-5990455CDBF2}" destId="{1E43676B-052C-4BED-981D-A5C06DE26CDC}" srcOrd="0" destOrd="0" presId="urn:microsoft.com/office/officeart/2005/8/layout/radial6"/>
    <dgm:cxn modelId="{00A80DDF-59B2-4AC1-84EA-400895A838EB}" type="presOf" srcId="{D9F3E126-3FC5-49AC-B888-5B8522692844}" destId="{73A4E4AA-CA16-44D2-BEC5-C83582F62A2F}" srcOrd="0" destOrd="0" presId="urn:microsoft.com/office/officeart/2005/8/layout/radial6"/>
    <dgm:cxn modelId="{BAEF2DE1-8634-4BEA-963D-642961949F8E}" type="presOf" srcId="{994B5288-5DD5-420A-84A7-C25563552EB2}" destId="{F4E4A384-6502-46AB-B00E-05FB822C6079}" srcOrd="0" destOrd="0" presId="urn:microsoft.com/office/officeart/2005/8/layout/radial6"/>
    <dgm:cxn modelId="{4AE8B6E7-C8E1-4F0D-888B-2860C89A329A}" type="presOf" srcId="{05B434A2-A6CF-4CA1-AB38-0838D57D3A03}" destId="{C4862FDF-D63E-4084-8B03-04B17CA645FF}" srcOrd="0" destOrd="0" presId="urn:microsoft.com/office/officeart/2005/8/layout/radial6"/>
    <dgm:cxn modelId="{FC7FBC83-B8A8-4D25-8EFF-B1315BF4FDAD}" type="presParOf" srcId="{EDB8192E-E5FD-4042-88EE-630E356401C2}" destId="{C4862FDF-D63E-4084-8B03-04B17CA645FF}" srcOrd="0" destOrd="0" presId="urn:microsoft.com/office/officeart/2005/8/layout/radial6"/>
    <dgm:cxn modelId="{990ACD79-3082-4C64-9356-91F308950709}" type="presParOf" srcId="{EDB8192E-E5FD-4042-88EE-630E356401C2}" destId="{DD4CA01C-553E-495B-A17E-9E351D654EB7}" srcOrd="1" destOrd="0" presId="urn:microsoft.com/office/officeart/2005/8/layout/radial6"/>
    <dgm:cxn modelId="{635717D7-042B-4BB2-83EA-F0A654960CB0}" type="presParOf" srcId="{EDB8192E-E5FD-4042-88EE-630E356401C2}" destId="{587011D7-1535-4E0D-9ACB-12A11ACE440B}" srcOrd="2" destOrd="0" presId="urn:microsoft.com/office/officeart/2005/8/layout/radial6"/>
    <dgm:cxn modelId="{3970F9DB-6538-43B8-9AEC-C894ADC8F119}" type="presParOf" srcId="{EDB8192E-E5FD-4042-88EE-630E356401C2}" destId="{1E43676B-052C-4BED-981D-A5C06DE26CDC}" srcOrd="3" destOrd="0" presId="urn:microsoft.com/office/officeart/2005/8/layout/radial6"/>
    <dgm:cxn modelId="{AF92F1D1-EA28-4A37-BC5F-CAA686147231}" type="presParOf" srcId="{EDB8192E-E5FD-4042-88EE-630E356401C2}" destId="{F4E4A384-6502-46AB-B00E-05FB822C6079}" srcOrd="4" destOrd="0" presId="urn:microsoft.com/office/officeart/2005/8/layout/radial6"/>
    <dgm:cxn modelId="{091DD0B9-6461-434B-82BF-45F8C7953B21}" type="presParOf" srcId="{EDB8192E-E5FD-4042-88EE-630E356401C2}" destId="{67BDA0C9-29CD-41AD-80DB-518CE6E67A2D}" srcOrd="5" destOrd="0" presId="urn:microsoft.com/office/officeart/2005/8/layout/radial6"/>
    <dgm:cxn modelId="{342F8D0D-C116-48E9-9779-CA803C97FFA6}" type="presParOf" srcId="{EDB8192E-E5FD-4042-88EE-630E356401C2}" destId="{0708CC34-3BF7-41E6-A9D1-92D5F5534C26}" srcOrd="6" destOrd="0" presId="urn:microsoft.com/office/officeart/2005/8/layout/radial6"/>
    <dgm:cxn modelId="{3A073FA3-514E-4720-962D-8DFE697E7134}" type="presParOf" srcId="{EDB8192E-E5FD-4042-88EE-630E356401C2}" destId="{188E417A-0E35-4F3A-9F07-B3304FBE1F77}" srcOrd="7" destOrd="0" presId="urn:microsoft.com/office/officeart/2005/8/layout/radial6"/>
    <dgm:cxn modelId="{9BB958DC-48C4-41E9-87FD-7FCE59A9B5E2}" type="presParOf" srcId="{EDB8192E-E5FD-4042-88EE-630E356401C2}" destId="{EF3266A6-7ED0-4C51-B844-9FF4677FCE37}" srcOrd="8" destOrd="0" presId="urn:microsoft.com/office/officeart/2005/8/layout/radial6"/>
    <dgm:cxn modelId="{4669BCE3-1D4C-44C4-AC13-A953B7A6EA71}" type="presParOf" srcId="{EDB8192E-E5FD-4042-88EE-630E356401C2}" destId="{31A4EC98-7EF0-4826-84FC-2C78B059B97D}" srcOrd="9" destOrd="0" presId="urn:microsoft.com/office/officeart/2005/8/layout/radial6"/>
    <dgm:cxn modelId="{36745275-DE7E-4F5E-95A3-A8D6A8650A66}" type="presParOf" srcId="{EDB8192E-E5FD-4042-88EE-630E356401C2}" destId="{9FE05496-7253-41E1-93F1-A46A244A1896}" srcOrd="10" destOrd="0" presId="urn:microsoft.com/office/officeart/2005/8/layout/radial6"/>
    <dgm:cxn modelId="{67A64A13-54EC-4CEB-8885-117A0CBCFDC3}" type="presParOf" srcId="{EDB8192E-E5FD-4042-88EE-630E356401C2}" destId="{914D0EA1-D115-46F8-BC1D-333560E57A40}" srcOrd="11" destOrd="0" presId="urn:microsoft.com/office/officeart/2005/8/layout/radial6"/>
    <dgm:cxn modelId="{66BA8196-379B-4DFA-8538-AABD3411359A}" type="presParOf" srcId="{EDB8192E-E5FD-4042-88EE-630E356401C2}" destId="{22466B83-AAB5-41E9-BEEE-7EB94C507570}" srcOrd="12" destOrd="0" presId="urn:microsoft.com/office/officeart/2005/8/layout/radial6"/>
    <dgm:cxn modelId="{15D11E19-B8A4-40C9-8BFB-7A71B2693094}" type="presParOf" srcId="{EDB8192E-E5FD-4042-88EE-630E356401C2}" destId="{9FF0049A-C3E7-4138-B341-9CEB22A7F079}" srcOrd="13" destOrd="0" presId="urn:microsoft.com/office/officeart/2005/8/layout/radial6"/>
    <dgm:cxn modelId="{F13746E4-3228-40EC-BACC-99F3837F8A62}" type="presParOf" srcId="{EDB8192E-E5FD-4042-88EE-630E356401C2}" destId="{1CA5C935-897F-4D98-B0BB-9DDF58E8965C}" srcOrd="14" destOrd="0" presId="urn:microsoft.com/office/officeart/2005/8/layout/radial6"/>
    <dgm:cxn modelId="{39822B87-4264-4D51-B1BB-846BF7332B67}" type="presParOf" srcId="{EDB8192E-E5FD-4042-88EE-630E356401C2}" destId="{276DCFDA-1D91-4F94-A8DA-6173C70A8F3D}" srcOrd="15" destOrd="0" presId="urn:microsoft.com/office/officeart/2005/8/layout/radial6"/>
    <dgm:cxn modelId="{C0838601-4ED2-4002-918B-00152A5CEC3C}" type="presParOf" srcId="{EDB8192E-E5FD-4042-88EE-630E356401C2}" destId="{65A7D71D-717B-4BEA-9994-ABD638E1CF80}" srcOrd="16" destOrd="0" presId="urn:microsoft.com/office/officeart/2005/8/layout/radial6"/>
    <dgm:cxn modelId="{57AEA461-110D-4477-9CBA-0C668843D07D}" type="presParOf" srcId="{EDB8192E-E5FD-4042-88EE-630E356401C2}" destId="{F2029376-F07F-4892-8091-7AE1742AC471}" srcOrd="17" destOrd="0" presId="urn:microsoft.com/office/officeart/2005/8/layout/radial6"/>
    <dgm:cxn modelId="{2A7E81AB-31F1-49D6-8C56-4AD8F3BF8774}" type="presParOf" srcId="{EDB8192E-E5FD-4042-88EE-630E356401C2}" destId="{0563BC1C-CCEA-41DB-A19B-529FED0C713C}" srcOrd="18" destOrd="0" presId="urn:microsoft.com/office/officeart/2005/8/layout/radial6"/>
    <dgm:cxn modelId="{1D316953-8F47-45CC-A416-2C49A4DC55D0}" type="presParOf" srcId="{EDB8192E-E5FD-4042-88EE-630E356401C2}" destId="{C93C7F8C-DC15-4F6A-B554-7262DB75147C}" srcOrd="19" destOrd="0" presId="urn:microsoft.com/office/officeart/2005/8/layout/radial6"/>
    <dgm:cxn modelId="{E0FA6265-7A6F-43E5-B9A3-541C7C4B2659}" type="presParOf" srcId="{EDB8192E-E5FD-4042-88EE-630E356401C2}" destId="{D6EDADD1-0F3B-4673-8F0A-E07992EEE730}" srcOrd="20" destOrd="0" presId="urn:microsoft.com/office/officeart/2005/8/layout/radial6"/>
    <dgm:cxn modelId="{27143855-3203-4851-91E8-9E295347B015}" type="presParOf" srcId="{EDB8192E-E5FD-4042-88EE-630E356401C2}" destId="{73A4E4AA-CA16-44D2-BEC5-C83582F62A2F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A4E4AA-CA16-44D2-BEC5-C83582F62A2F}">
      <dsp:nvSpPr>
        <dsp:cNvPr id="0" name=""/>
        <dsp:cNvSpPr/>
      </dsp:nvSpPr>
      <dsp:spPr>
        <a:xfrm>
          <a:off x="1682463" y="706827"/>
          <a:ext cx="5599560" cy="5599560"/>
        </a:xfrm>
        <a:prstGeom prst="blockArc">
          <a:avLst>
            <a:gd name="adj1" fmla="val 13114286"/>
            <a:gd name="adj2" fmla="val 16200000"/>
            <a:gd name="adj3" fmla="val 390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63BC1C-CCEA-41DB-A19B-529FED0C713C}">
      <dsp:nvSpPr>
        <dsp:cNvPr id="0" name=""/>
        <dsp:cNvSpPr/>
      </dsp:nvSpPr>
      <dsp:spPr>
        <a:xfrm>
          <a:off x="1682463" y="706827"/>
          <a:ext cx="5599560" cy="5599560"/>
        </a:xfrm>
        <a:prstGeom prst="blockArc">
          <a:avLst>
            <a:gd name="adj1" fmla="val 10028571"/>
            <a:gd name="adj2" fmla="val 13114286"/>
            <a:gd name="adj3" fmla="val 390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6DCFDA-1D91-4F94-A8DA-6173C70A8F3D}">
      <dsp:nvSpPr>
        <dsp:cNvPr id="0" name=""/>
        <dsp:cNvSpPr/>
      </dsp:nvSpPr>
      <dsp:spPr>
        <a:xfrm>
          <a:off x="1682463" y="706827"/>
          <a:ext cx="5599560" cy="5599560"/>
        </a:xfrm>
        <a:prstGeom prst="blockArc">
          <a:avLst>
            <a:gd name="adj1" fmla="val 6942857"/>
            <a:gd name="adj2" fmla="val 10028571"/>
            <a:gd name="adj3" fmla="val 390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466B83-AAB5-41E9-BEEE-7EB94C507570}">
      <dsp:nvSpPr>
        <dsp:cNvPr id="0" name=""/>
        <dsp:cNvSpPr/>
      </dsp:nvSpPr>
      <dsp:spPr>
        <a:xfrm>
          <a:off x="1682463" y="706827"/>
          <a:ext cx="5599560" cy="5599560"/>
        </a:xfrm>
        <a:prstGeom prst="blockArc">
          <a:avLst>
            <a:gd name="adj1" fmla="val 3857143"/>
            <a:gd name="adj2" fmla="val 6942857"/>
            <a:gd name="adj3" fmla="val 390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A4EC98-7EF0-4826-84FC-2C78B059B97D}">
      <dsp:nvSpPr>
        <dsp:cNvPr id="0" name=""/>
        <dsp:cNvSpPr/>
      </dsp:nvSpPr>
      <dsp:spPr>
        <a:xfrm>
          <a:off x="1682463" y="706827"/>
          <a:ext cx="5599560" cy="5599560"/>
        </a:xfrm>
        <a:prstGeom prst="blockArc">
          <a:avLst>
            <a:gd name="adj1" fmla="val 771429"/>
            <a:gd name="adj2" fmla="val 3857143"/>
            <a:gd name="adj3" fmla="val 390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08CC34-3BF7-41E6-A9D1-92D5F5534C26}">
      <dsp:nvSpPr>
        <dsp:cNvPr id="0" name=""/>
        <dsp:cNvSpPr/>
      </dsp:nvSpPr>
      <dsp:spPr>
        <a:xfrm>
          <a:off x="1682463" y="706827"/>
          <a:ext cx="5599560" cy="5599560"/>
        </a:xfrm>
        <a:prstGeom prst="blockArc">
          <a:avLst>
            <a:gd name="adj1" fmla="val 19285714"/>
            <a:gd name="adj2" fmla="val 771429"/>
            <a:gd name="adj3" fmla="val 390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43676B-052C-4BED-981D-A5C06DE26CDC}">
      <dsp:nvSpPr>
        <dsp:cNvPr id="0" name=""/>
        <dsp:cNvSpPr/>
      </dsp:nvSpPr>
      <dsp:spPr>
        <a:xfrm>
          <a:off x="1682463" y="706827"/>
          <a:ext cx="5599560" cy="5599560"/>
        </a:xfrm>
        <a:prstGeom prst="blockArc">
          <a:avLst>
            <a:gd name="adj1" fmla="val 16200000"/>
            <a:gd name="adj2" fmla="val 19285714"/>
            <a:gd name="adj3" fmla="val 390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862FDF-D63E-4084-8B03-04B17CA645FF}">
      <dsp:nvSpPr>
        <dsp:cNvPr id="0" name=""/>
        <dsp:cNvSpPr/>
      </dsp:nvSpPr>
      <dsp:spPr>
        <a:xfrm>
          <a:off x="3396700" y="2421064"/>
          <a:ext cx="2171086" cy="2171086"/>
        </a:xfrm>
        <a:prstGeom prst="ellipse">
          <a:avLst/>
        </a:prstGeom>
        <a:solidFill>
          <a:srgbClr val="FF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solidFill>
                <a:schemeClr val="tx1"/>
              </a:solidFill>
            </a:rPr>
            <a:t>Há claras </a:t>
          </a:r>
          <a:r>
            <a:rPr lang="pt-BR" sz="2000" b="1" kern="1200" dirty="0">
              <a:solidFill>
                <a:schemeClr val="tx1"/>
              </a:solidFill>
            </a:rPr>
            <a:t>resistências</a:t>
          </a:r>
          <a:r>
            <a:rPr lang="pt-BR" sz="2000" kern="1200" dirty="0">
              <a:solidFill>
                <a:schemeClr val="tx1"/>
              </a:solidFill>
            </a:rPr>
            <a:t> à LACP</a:t>
          </a:r>
        </a:p>
      </dsp:txBody>
      <dsp:txXfrm>
        <a:off x="3714648" y="2739012"/>
        <a:ext cx="1535190" cy="1535190"/>
      </dsp:txXfrm>
    </dsp:sp>
    <dsp:sp modelId="{DD4CA01C-553E-495B-A17E-9E351D654EB7}">
      <dsp:nvSpPr>
        <dsp:cNvPr id="0" name=""/>
        <dsp:cNvSpPr/>
      </dsp:nvSpPr>
      <dsp:spPr>
        <a:xfrm>
          <a:off x="3722363" y="1658"/>
          <a:ext cx="1519760" cy="1519760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300" b="1" kern="1200" baseline="0" dirty="0">
              <a:solidFill>
                <a:schemeClr val="tx1"/>
              </a:solidFill>
            </a:rPr>
            <a:t>2000: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300" b="1" kern="1200" baseline="0" dirty="0">
              <a:solidFill>
                <a:schemeClr val="tx1"/>
              </a:solidFill>
            </a:rPr>
            <a:t>MP 1.984 e s. restringiram objeto da ACP</a:t>
          </a:r>
          <a:endParaRPr lang="pt-BR" sz="1300" kern="1200" baseline="0" dirty="0">
            <a:solidFill>
              <a:schemeClr val="tx1"/>
            </a:solidFill>
          </a:endParaRPr>
        </a:p>
      </dsp:txBody>
      <dsp:txXfrm>
        <a:off x="3944927" y="224222"/>
        <a:ext cx="1074632" cy="1074632"/>
      </dsp:txXfrm>
    </dsp:sp>
    <dsp:sp modelId="{F4E4A384-6502-46AB-B00E-05FB822C6079}">
      <dsp:nvSpPr>
        <dsp:cNvPr id="0" name=""/>
        <dsp:cNvSpPr/>
      </dsp:nvSpPr>
      <dsp:spPr>
        <a:xfrm>
          <a:off x="5868544" y="1035204"/>
          <a:ext cx="1519760" cy="1519760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6007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260" b="1" kern="1200" baseline="0" dirty="0">
              <a:solidFill>
                <a:schemeClr val="tx1"/>
              </a:solidFill>
            </a:rPr>
            <a:t>2000:</a:t>
          </a:r>
        </a:p>
        <a:p>
          <a:pPr marL="0" lvl="0" indent="0" algn="ctr" defTabSz="56007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260" b="1" kern="1200" baseline="0" dirty="0">
              <a:solidFill>
                <a:schemeClr val="tx1"/>
              </a:solidFill>
            </a:rPr>
            <a:t>MP 2.088-35  reconvenção x membro do MP</a:t>
          </a:r>
          <a:endParaRPr lang="pt-BR" sz="1260" kern="1200" baseline="0" dirty="0">
            <a:solidFill>
              <a:schemeClr val="tx1"/>
            </a:solidFill>
          </a:endParaRPr>
        </a:p>
      </dsp:txBody>
      <dsp:txXfrm>
        <a:off x="6091108" y="1257768"/>
        <a:ext cx="1074632" cy="1074632"/>
      </dsp:txXfrm>
    </dsp:sp>
    <dsp:sp modelId="{188E417A-0E35-4F3A-9F07-B3304FBE1F77}">
      <dsp:nvSpPr>
        <dsp:cNvPr id="0" name=""/>
        <dsp:cNvSpPr/>
      </dsp:nvSpPr>
      <dsp:spPr>
        <a:xfrm>
          <a:off x="6398607" y="3357562"/>
          <a:ext cx="1519760" cy="1519760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6007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260" b="1" kern="1200" baseline="0" dirty="0">
              <a:solidFill>
                <a:schemeClr val="tx1"/>
              </a:solidFill>
            </a:rPr>
            <a:t>2009:</a:t>
          </a:r>
        </a:p>
        <a:p>
          <a:pPr marL="0" lvl="0" indent="0" algn="ctr" defTabSz="56007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260" b="1" kern="1200" baseline="0" dirty="0">
              <a:solidFill>
                <a:schemeClr val="tx1"/>
              </a:solidFill>
            </a:rPr>
            <a:t>PL 5.139 – arquivado em 17-03-10</a:t>
          </a:r>
          <a:endParaRPr lang="pt-BR" sz="1260" kern="1200" baseline="0" dirty="0">
            <a:solidFill>
              <a:schemeClr val="tx1"/>
            </a:solidFill>
          </a:endParaRPr>
        </a:p>
      </dsp:txBody>
      <dsp:txXfrm>
        <a:off x="6621171" y="3580126"/>
        <a:ext cx="1074632" cy="1074632"/>
      </dsp:txXfrm>
    </dsp:sp>
    <dsp:sp modelId="{9FE05496-7253-41E1-93F1-A46A244A1896}">
      <dsp:nvSpPr>
        <dsp:cNvPr id="0" name=""/>
        <dsp:cNvSpPr/>
      </dsp:nvSpPr>
      <dsp:spPr>
        <a:xfrm>
          <a:off x="4913404" y="5219948"/>
          <a:ext cx="1519760" cy="1519760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400" b="1" kern="1200" baseline="0" dirty="0">
              <a:solidFill>
                <a:schemeClr val="tx1"/>
              </a:solidFill>
            </a:rPr>
            <a:t>2015: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400" b="1" kern="1200" baseline="0" dirty="0">
              <a:solidFill>
                <a:schemeClr val="tx1"/>
              </a:solidFill>
            </a:rPr>
            <a:t>CPC evitou disciplinar o processo coletivo</a:t>
          </a:r>
          <a:endParaRPr lang="pt-BR" sz="1400" kern="1200" baseline="0" dirty="0">
            <a:solidFill>
              <a:schemeClr val="tx1"/>
            </a:solidFill>
          </a:endParaRPr>
        </a:p>
      </dsp:txBody>
      <dsp:txXfrm>
        <a:off x="5135968" y="5442512"/>
        <a:ext cx="1074632" cy="1074632"/>
      </dsp:txXfrm>
    </dsp:sp>
    <dsp:sp modelId="{9FF0049A-C3E7-4138-B341-9CEB22A7F079}">
      <dsp:nvSpPr>
        <dsp:cNvPr id="0" name=""/>
        <dsp:cNvSpPr/>
      </dsp:nvSpPr>
      <dsp:spPr>
        <a:xfrm>
          <a:off x="2531322" y="5219948"/>
          <a:ext cx="1519760" cy="1519760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700" b="1" kern="1200" baseline="0" dirty="0">
              <a:solidFill>
                <a:schemeClr val="tx1"/>
              </a:solidFill>
            </a:rPr>
            <a:t>2020-2021: </a:t>
          </a:r>
          <a:r>
            <a:rPr lang="pt-BR" altLang="pt-BR" sz="1700" b="1" kern="1200" baseline="0" dirty="0" err="1">
              <a:solidFill>
                <a:schemeClr val="tx1"/>
              </a:solidFill>
            </a:rPr>
            <a:t>PLs</a:t>
          </a:r>
          <a:r>
            <a:rPr lang="pt-BR" altLang="pt-BR" sz="1700" b="1" kern="1200" baseline="0" dirty="0">
              <a:solidFill>
                <a:schemeClr val="tx1"/>
              </a:solidFill>
            </a:rPr>
            <a:t> c/ nova LACP…</a:t>
          </a:r>
          <a:endParaRPr lang="pt-BR" sz="1700" kern="1200" dirty="0">
            <a:solidFill>
              <a:schemeClr val="tx1"/>
            </a:solidFill>
          </a:endParaRPr>
        </a:p>
      </dsp:txBody>
      <dsp:txXfrm>
        <a:off x="2753886" y="5442512"/>
        <a:ext cx="1074632" cy="1074632"/>
      </dsp:txXfrm>
    </dsp:sp>
    <dsp:sp modelId="{65A7D71D-717B-4BEA-9994-ABD638E1CF80}">
      <dsp:nvSpPr>
        <dsp:cNvPr id="0" name=""/>
        <dsp:cNvSpPr/>
      </dsp:nvSpPr>
      <dsp:spPr>
        <a:xfrm>
          <a:off x="1046119" y="3357562"/>
          <a:ext cx="1519760" cy="1519760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b="1" kern="1200" baseline="0" dirty="0">
              <a:solidFill>
                <a:schemeClr val="tx1"/>
              </a:solidFill>
            </a:rPr>
            <a:t>1985 – veto à norma de extensão</a:t>
          </a:r>
          <a:endParaRPr lang="pt-BR" sz="1700" kern="1200" dirty="0">
            <a:solidFill>
              <a:schemeClr val="tx1"/>
            </a:solidFill>
          </a:endParaRPr>
        </a:p>
      </dsp:txBody>
      <dsp:txXfrm>
        <a:off x="1268683" y="3580126"/>
        <a:ext cx="1074632" cy="1074632"/>
      </dsp:txXfrm>
    </dsp:sp>
    <dsp:sp modelId="{C93C7F8C-DC15-4F6A-B554-7262DB75147C}">
      <dsp:nvSpPr>
        <dsp:cNvPr id="0" name=""/>
        <dsp:cNvSpPr/>
      </dsp:nvSpPr>
      <dsp:spPr>
        <a:xfrm>
          <a:off x="1576182" y="1035204"/>
          <a:ext cx="1519760" cy="1519760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400" b="1" kern="1200" baseline="0" dirty="0">
              <a:solidFill>
                <a:schemeClr val="tx1"/>
              </a:solidFill>
            </a:rPr>
            <a:t>1997: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400" b="1" kern="1200" baseline="0" dirty="0">
              <a:solidFill>
                <a:schemeClr val="tx1"/>
              </a:solidFill>
            </a:rPr>
            <a:t>MP 1.570 – limites à coisa julgada</a:t>
          </a:r>
          <a:endParaRPr lang="pt-BR" sz="1400" b="1" kern="1200" baseline="0" dirty="0">
            <a:solidFill>
              <a:schemeClr val="tx1"/>
            </a:solidFill>
          </a:endParaRPr>
        </a:p>
      </dsp:txBody>
      <dsp:txXfrm>
        <a:off x="1798746" y="1257768"/>
        <a:ext cx="1074632" cy="10746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BAD92A30-E9C0-452D-8C16-F41FCFF642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3888" cy="355600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84D15E7-1AE3-4B41-A2CF-B6913B82DBB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797550" y="0"/>
            <a:ext cx="4433888" cy="355600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C3116752-B266-4E14-BDEC-ACEFF3E31595}" type="datetimeFigureOut">
              <a:rPr lang="pt-BR"/>
              <a:pPr>
                <a:defRPr/>
              </a:pPr>
              <a:t>14/04/2023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45D5AE1-E6FF-405C-9532-CF77698C26A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742113"/>
            <a:ext cx="4433888" cy="355600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A6226A8-52BD-4738-A3C4-C932C9B1256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797550" y="6742113"/>
            <a:ext cx="4433888" cy="355600"/>
          </a:xfrm>
          <a:prstGeom prst="rect">
            <a:avLst/>
          </a:prstGeom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F3BCB4F8-19FE-4D8C-B072-4AAFF0B2A3E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90E994A-6B1B-4F09-AAB3-B0333ECD74C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7063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48" tIns="47674" rIns="95348" bIns="4767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9AFFA07-0641-4AF9-800A-B45F16427AF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795963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48" tIns="47674" rIns="95348" bIns="4767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1BB3DB85-1032-4C20-82CA-D10A0BE2F3C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3275" y="530225"/>
            <a:ext cx="3552825" cy="26654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5999478D-E5D9-4EDD-9B11-FA7F6DFEC03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5525" y="3371850"/>
            <a:ext cx="8185150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48" tIns="47674" rIns="95348" bIns="47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0E1DD10-4203-4E4F-9D51-9642D7EB562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7063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48" tIns="47674" rIns="95348" bIns="4767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B161719E-F0A6-48AC-A123-3D25CFAF6A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5963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48" tIns="47674" rIns="95348" bIns="4767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300"/>
            </a:lvl1pPr>
          </a:lstStyle>
          <a:p>
            <a:fld id="{A147A8D7-9869-4094-98C6-F8F89365E640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BF3C403D-5067-4089-86A6-B5FD1AD639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1C103C6-83A1-422A-96CB-CDC6132041A8}" type="slidenum">
              <a:rPr lang="pt-BR" altLang="pt-BR" sz="1300"/>
              <a:pPr eaLnBrk="1" hangingPunct="1">
                <a:spcBef>
                  <a:spcPct val="0"/>
                </a:spcBef>
              </a:pPr>
              <a:t>1</a:t>
            </a:fld>
            <a:endParaRPr lang="pt-BR" altLang="pt-BR" sz="13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49F5D0E2-370A-423A-89F8-5A640CAB49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0225"/>
            <a:ext cx="3551237" cy="2665413"/>
          </a:xfrm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F87689D9-BCD5-4E30-B069-8A3320228F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3663" y="3371850"/>
            <a:ext cx="7507287" cy="3195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5676C7A4-35D0-4FCA-AB49-7903577A7A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53801C1-EB3A-4FBB-AD2F-C44A56BBAC1B}" type="slidenum">
              <a:rPr lang="pt-BR" altLang="pt-BR" sz="1300"/>
              <a:pPr eaLnBrk="1" hangingPunct="1">
                <a:spcBef>
                  <a:spcPct val="0"/>
                </a:spcBef>
              </a:pPr>
              <a:t>17</a:t>
            </a:fld>
            <a:endParaRPr lang="pt-BR" altLang="pt-BR" sz="13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A240F8C2-20E0-4621-943A-9B4A0C4FF6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0225"/>
            <a:ext cx="3551237" cy="2665413"/>
          </a:xfrm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250C7DB9-68FA-4ACB-A637-44169286DA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3663" y="3371850"/>
            <a:ext cx="7507287" cy="3195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84BCC879-9D7B-4F69-94BF-DFA663B73D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4910A79-681E-4242-93E5-4233979D1EDA}" type="slidenum">
              <a:rPr lang="pt-BR" altLang="pt-BR" sz="1300"/>
              <a:pPr eaLnBrk="1" hangingPunct="1">
                <a:spcBef>
                  <a:spcPct val="0"/>
                </a:spcBef>
              </a:pPr>
              <a:t>18</a:t>
            </a:fld>
            <a:endParaRPr lang="pt-BR" altLang="pt-BR" sz="13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06CBE5C9-ED48-43E1-806F-2593AB50F0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0225"/>
            <a:ext cx="3551237" cy="2665413"/>
          </a:xfrm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13FB2EAC-1E67-4FEA-9172-18C886AC9B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3663" y="3371850"/>
            <a:ext cx="7507287" cy="3195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8AC9B5DB-838B-4DA0-BE82-519F2541C1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BDBEB4C-EC84-42FA-AAD7-FFC4BFF8D573}" type="slidenum">
              <a:rPr lang="pt-BR" altLang="pt-BR" sz="1300"/>
              <a:pPr eaLnBrk="1" hangingPunct="1">
                <a:spcBef>
                  <a:spcPct val="0"/>
                </a:spcBef>
              </a:pPr>
              <a:t>19</a:t>
            </a:fld>
            <a:endParaRPr lang="pt-BR" altLang="pt-BR" sz="13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91C6BA73-C2E4-4092-8C11-5DC0415EF8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0225"/>
            <a:ext cx="3551237" cy="2665413"/>
          </a:xfrm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F34D9413-8A47-439B-96B0-B29CDF137E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3663" y="3371850"/>
            <a:ext cx="7507287" cy="3195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8AC9B5DB-838B-4DA0-BE82-519F2541C1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BDBEB4C-EC84-42FA-AAD7-FFC4BFF8D573}" type="slidenum">
              <a:rPr lang="pt-BR" altLang="pt-BR" sz="1300"/>
              <a:pPr eaLnBrk="1" hangingPunct="1">
                <a:spcBef>
                  <a:spcPct val="0"/>
                </a:spcBef>
              </a:pPr>
              <a:t>20</a:t>
            </a:fld>
            <a:endParaRPr lang="pt-BR" altLang="pt-BR" sz="13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91C6BA73-C2E4-4092-8C11-5DC0415EF8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0225"/>
            <a:ext cx="3551237" cy="2665413"/>
          </a:xfrm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F34D9413-8A47-439B-96B0-B29CDF137E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3663" y="3371850"/>
            <a:ext cx="7507287" cy="3195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1539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17E34367-38F0-4960-B228-8D1F674B11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18740AF-AB9A-4D1E-B9D9-76B7AEF1176C}" type="slidenum">
              <a:rPr lang="pt-BR" altLang="pt-BR" sz="1300"/>
              <a:pPr eaLnBrk="1" hangingPunct="1">
                <a:spcBef>
                  <a:spcPct val="0"/>
                </a:spcBef>
              </a:pPr>
              <a:t>21</a:t>
            </a:fld>
            <a:endParaRPr lang="pt-BR" altLang="pt-BR" sz="13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5EDD0AFC-C389-4D74-981D-615F83B779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0225"/>
            <a:ext cx="3551237" cy="2665413"/>
          </a:xfrm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DCF0BAAB-79A7-4FAB-931A-2AD39BA339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3663" y="3371850"/>
            <a:ext cx="7507287" cy="3195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24BDB15D-7238-45B0-AB2C-772FED1A03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1C9FB0F-7CF6-4DCA-9E4D-E01ACAFEDC58}" type="slidenum">
              <a:rPr lang="pt-BR" altLang="pt-BR" sz="1300"/>
              <a:pPr eaLnBrk="1" hangingPunct="1">
                <a:spcBef>
                  <a:spcPct val="0"/>
                </a:spcBef>
              </a:pPr>
              <a:t>22</a:t>
            </a:fld>
            <a:endParaRPr lang="pt-BR" altLang="pt-BR" sz="13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3DD1EC56-5511-4FE9-9DC8-40D11FC97F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0225"/>
            <a:ext cx="3551237" cy="2665413"/>
          </a:xfrm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29379ABB-EF68-4294-BC2C-0B5E304DD1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3663" y="3371850"/>
            <a:ext cx="7507287" cy="3195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EF92B450-099B-4FD7-859C-02D0774749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D21376A-C3CA-42F7-A73F-D688089820A8}" type="slidenum">
              <a:rPr lang="pt-BR" altLang="pt-BR" sz="1300"/>
              <a:pPr eaLnBrk="1" hangingPunct="1">
                <a:spcBef>
                  <a:spcPct val="0"/>
                </a:spcBef>
              </a:pPr>
              <a:t>23</a:t>
            </a:fld>
            <a:endParaRPr lang="pt-BR" altLang="pt-BR" sz="13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2E36F3ED-AD7E-40FC-9CD0-4AB5B23665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0225"/>
            <a:ext cx="3551237" cy="2665413"/>
          </a:xfrm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4437E78C-7380-4A23-8922-738ADAFEC2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3663" y="3371850"/>
            <a:ext cx="7507287" cy="3195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7578149E-3777-4C68-BB28-63B47AFBB6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0C525B1-7505-46AC-B4B0-AF3A1A62236E}" type="slidenum">
              <a:rPr lang="pt-BR" altLang="pt-BR" sz="1300"/>
              <a:pPr eaLnBrk="1" hangingPunct="1">
                <a:spcBef>
                  <a:spcPct val="0"/>
                </a:spcBef>
              </a:pPr>
              <a:t>24</a:t>
            </a:fld>
            <a:endParaRPr lang="pt-BR" altLang="pt-BR" sz="13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943E6C95-7D4E-417A-A3A9-283843ABC4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0225"/>
            <a:ext cx="3551237" cy="2665413"/>
          </a:xfrm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78B2AF0B-30BC-4A5F-832A-CCE141C772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3663" y="3371850"/>
            <a:ext cx="7507287" cy="3195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F107CA88-CD18-44AF-8D9E-C4F8EC3CB7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1F90E22-0916-41D9-A6A0-0E5B337610AE}" type="slidenum">
              <a:rPr lang="pt-BR" altLang="pt-BR" sz="1300"/>
              <a:pPr eaLnBrk="1" hangingPunct="1">
                <a:spcBef>
                  <a:spcPct val="0"/>
                </a:spcBef>
              </a:pPr>
              <a:t>26</a:t>
            </a:fld>
            <a:endParaRPr lang="pt-BR" altLang="pt-BR" sz="13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B30C25BF-C4E3-4518-B6A8-657FF8ABD8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0225"/>
            <a:ext cx="3551237" cy="2665413"/>
          </a:xfrm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6B758EF5-481E-4A5D-8244-6092DCC908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3663" y="3371850"/>
            <a:ext cx="7507287" cy="3195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2619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F107CA88-CD18-44AF-8D9E-C4F8EC3CB7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1F90E22-0916-41D9-A6A0-0E5B337610AE}" type="slidenum">
              <a:rPr lang="pt-BR" altLang="pt-BR" sz="1300"/>
              <a:pPr eaLnBrk="1" hangingPunct="1">
                <a:spcBef>
                  <a:spcPct val="0"/>
                </a:spcBef>
              </a:pPr>
              <a:t>27</a:t>
            </a:fld>
            <a:endParaRPr lang="pt-BR" altLang="pt-BR" sz="13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B30C25BF-C4E3-4518-B6A8-657FF8ABD8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0225"/>
            <a:ext cx="3551237" cy="2665413"/>
          </a:xfrm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6B758EF5-481E-4A5D-8244-6092DCC908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3663" y="3371850"/>
            <a:ext cx="7507287" cy="3195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F54C3752-FE7A-47CC-A0C6-1EAFD29EB3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0672358-8084-49EC-A86D-2C2847582CE7}" type="slidenum">
              <a:rPr lang="pt-BR" altLang="pt-BR" sz="1300"/>
              <a:pPr eaLnBrk="1" hangingPunct="1">
                <a:spcBef>
                  <a:spcPct val="0"/>
                </a:spcBef>
              </a:pPr>
              <a:t>4</a:t>
            </a:fld>
            <a:endParaRPr lang="pt-BR" altLang="pt-BR" sz="13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DEC017AD-1D59-49A4-ADE3-8E2830A48C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0225"/>
            <a:ext cx="3551237" cy="2665413"/>
          </a:xfrm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ECFE7352-4FD8-4A02-BA9A-1179C17D3A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3663" y="3371850"/>
            <a:ext cx="7507287" cy="3195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5AE1268C-FBF7-4CE9-A04C-8618E58C8F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40904E4-FBC8-4FF5-9DF9-0508B09A90A5}" type="slidenum">
              <a:rPr lang="pt-BR" altLang="pt-BR" sz="1300"/>
              <a:pPr eaLnBrk="1" hangingPunct="1">
                <a:spcBef>
                  <a:spcPct val="0"/>
                </a:spcBef>
              </a:pPr>
              <a:t>28</a:t>
            </a:fld>
            <a:endParaRPr lang="pt-BR" altLang="pt-BR" sz="13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502E7DDC-85B6-4724-B024-8BB05ED3F2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0225"/>
            <a:ext cx="3551237" cy="2665413"/>
          </a:xfrm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AB407E89-C95A-42C3-A7EB-199B05CE0F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6838" y="3371850"/>
            <a:ext cx="7500937" cy="3195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317" tIns="47158" rIns="94317" bIns="47158"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7949491B-1FD8-4634-A6D8-90280673D9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989218F-E79B-4A8A-ABA5-18F9A95401F1}" type="slidenum">
              <a:rPr lang="pt-BR" altLang="pt-BR" sz="1300"/>
              <a:pPr eaLnBrk="1" hangingPunct="1">
                <a:spcBef>
                  <a:spcPct val="0"/>
                </a:spcBef>
              </a:pPr>
              <a:t>29</a:t>
            </a:fld>
            <a:endParaRPr lang="pt-BR" altLang="pt-BR" sz="13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D9DA427C-1640-4A3C-83FD-BBFFB78C1C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0225"/>
            <a:ext cx="3551237" cy="2665413"/>
          </a:xfrm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242A7AA5-8F6B-40CF-A92B-2C8DB7E4BF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3663" y="3371850"/>
            <a:ext cx="7507287" cy="3195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2EB70D35-0197-407F-B0C2-CA35B1ACD8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A008C11-1CEF-4952-8BE6-43C0C1D0F983}" type="slidenum">
              <a:rPr lang="pt-BR" altLang="pt-BR" sz="1300"/>
              <a:pPr eaLnBrk="1" hangingPunct="1">
                <a:spcBef>
                  <a:spcPct val="0"/>
                </a:spcBef>
              </a:pPr>
              <a:t>32</a:t>
            </a:fld>
            <a:endParaRPr lang="pt-BR" altLang="pt-BR" sz="13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E0F8FACC-20CF-4172-B63C-AB78705EAF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0225"/>
            <a:ext cx="3551237" cy="2665413"/>
          </a:xfrm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187E0D91-EAC3-429B-8428-E42FC7743B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3663" y="3371850"/>
            <a:ext cx="7507287" cy="3195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4C00DD-43AB-4A94-BC69-21C8E105CEF4}" type="slidenum">
              <a:rPr lang="pt-BR" smtClean="0"/>
              <a:pPr/>
              <a:t>35</a:t>
            </a:fld>
            <a:endParaRPr lang="pt-BR"/>
          </a:p>
        </p:txBody>
      </p:sp>
      <p:sp>
        <p:nvSpPr>
          <p:cNvPr id="389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4750" tIns="47375" rIns="94750" bIns="4737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A0D933-B61D-4A76-A67C-C5FCB9789A26}" type="slidenum">
              <a:rPr lang="pt-BR" smtClean="0"/>
              <a:pPr/>
              <a:t>36</a:t>
            </a:fld>
            <a:endParaRPr lang="pt-BR"/>
          </a:p>
        </p:txBody>
      </p:sp>
      <p:sp>
        <p:nvSpPr>
          <p:cNvPr id="343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E0031E-A3C8-4C86-AAF0-DFDC8695F0C9}" type="slidenum">
              <a:rPr lang="pt-BR" smtClean="0"/>
              <a:pPr/>
              <a:t>37</a:t>
            </a:fld>
            <a:endParaRPr lang="pt-BR"/>
          </a:p>
        </p:txBody>
      </p:sp>
      <p:sp>
        <p:nvSpPr>
          <p:cNvPr id="34406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6241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39CC08-AC03-4E56-9D67-DA23D32BF7B2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41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45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5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15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922338" indent="-354013" defTabSz="9715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419225" indent="-282575" defTabSz="9715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987550" indent="-282575" defTabSz="9715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554288" indent="-282575" defTabSz="9715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3011488" indent="-282575" defTabSz="9715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3468688" indent="-282575" defTabSz="9715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925888" indent="-282575" defTabSz="9715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4383088" indent="-282575" defTabSz="9715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B47F6205-A8E2-40FA-8468-5FB4D0815734}" type="slidenum">
              <a:rPr kumimoji="0" lang="pt-BR" altLang="pt-BR" smtClean="0">
                <a:latin typeface="Times New Roman" pitchFamily="18" charset="0"/>
              </a:rPr>
              <a:pPr>
                <a:spcBef>
                  <a:spcPct val="0"/>
                </a:spcBef>
              </a:pPr>
              <a:t>44</a:t>
            </a:fld>
            <a:endParaRPr kumimoji="0" lang="pt-BR" altLang="pt-BR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3825" cy="46069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4822190B-8E7A-472B-9F45-51167CF4A2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3FFF86A-E30C-4F9E-9D2E-00339B4C3FFE}" type="slidenum">
              <a:rPr lang="pt-BR" altLang="pt-BR" sz="1300"/>
              <a:pPr eaLnBrk="1" hangingPunct="1">
                <a:spcBef>
                  <a:spcPct val="0"/>
                </a:spcBef>
              </a:pPr>
              <a:t>6</a:t>
            </a:fld>
            <a:endParaRPr lang="pt-BR" altLang="pt-BR" sz="13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F9CD75ED-337B-4DB9-B1BB-5B6695ADC8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0225"/>
            <a:ext cx="3551237" cy="2665413"/>
          </a:xfrm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AAA32E5A-8A68-4776-967E-0F544F8869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3663" y="3371850"/>
            <a:ext cx="7507287" cy="3195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56E74F0D-8379-4936-8A28-3E984B3A83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9954A0C-74D5-42D9-92AF-DC3EAEA12BEB}" type="slidenum">
              <a:rPr lang="pt-BR" altLang="pt-BR" sz="1300"/>
              <a:pPr eaLnBrk="1" hangingPunct="1">
                <a:spcBef>
                  <a:spcPct val="0"/>
                </a:spcBef>
              </a:pPr>
              <a:t>8</a:t>
            </a:fld>
            <a:endParaRPr lang="pt-BR" altLang="pt-BR" sz="13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568D6C27-7F16-4336-9B11-10E0B93B6E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0225"/>
            <a:ext cx="3551237" cy="2665413"/>
          </a:xfrm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6479070F-72E0-454D-992D-1F1149D1D6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3663" y="3371850"/>
            <a:ext cx="7507287" cy="3195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>
            <a:extLst>
              <a:ext uri="{FF2B5EF4-FFF2-40B4-BE49-F238E27FC236}">
                <a16:creationId xmlns:a16="http://schemas.microsoft.com/office/drawing/2014/main" id="{E46D6FCD-BAD7-4BD6-80E7-181CB22CC6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33E6A67-428E-4DF6-B8DA-E3A33C72BADA}" type="slidenum">
              <a:rPr lang="pt-BR" altLang="pt-BR" sz="1300"/>
              <a:pPr eaLnBrk="1" hangingPunct="1">
                <a:spcBef>
                  <a:spcPct val="0"/>
                </a:spcBef>
              </a:pPr>
              <a:t>11</a:t>
            </a:fld>
            <a:endParaRPr lang="pt-BR" altLang="pt-BR" sz="13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1E956B07-E04A-4B67-9C9F-53A4329539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FBD4CAD3-5424-4CEA-8047-9EC82DF6E9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31">
            <a:extLst>
              <a:ext uri="{FF2B5EF4-FFF2-40B4-BE49-F238E27FC236}">
                <a16:creationId xmlns:a16="http://schemas.microsoft.com/office/drawing/2014/main" id="{D7BA3387-5D25-49DC-8A67-1847801FFE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9FB094A-D6B7-4F9C-9F06-DBA92B640A50}" type="slidenum">
              <a:rPr lang="pt-BR" altLang="pt-BR" sz="1300"/>
              <a:pPr eaLnBrk="1" hangingPunct="1">
                <a:spcBef>
                  <a:spcPct val="0"/>
                </a:spcBef>
              </a:pPr>
              <a:t>12</a:t>
            </a:fld>
            <a:endParaRPr lang="pt-BR" altLang="pt-BR" sz="13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5E9D64F1-0E81-4826-AC0F-619A307A18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7981A391-CD98-4B5B-950A-B8ACFE8987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04C8B9F6-5680-40A5-B9D1-B05351AC2A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4CEE8E7-273C-437E-A3C5-EB8F1F6BF7E1}" type="slidenum">
              <a:rPr lang="pt-BR" altLang="pt-BR" sz="1300"/>
              <a:pPr eaLnBrk="1" hangingPunct="1">
                <a:spcBef>
                  <a:spcPct val="0"/>
                </a:spcBef>
              </a:pPr>
              <a:t>14</a:t>
            </a:fld>
            <a:endParaRPr lang="pt-BR" altLang="pt-BR" sz="13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E6B174F9-2A51-49EB-AA9F-F42D290A70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0225"/>
            <a:ext cx="3551237" cy="2665413"/>
          </a:xfrm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608C074A-7438-4BAC-8EEE-A1C7D05F9B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3663" y="3371850"/>
            <a:ext cx="7507287" cy="3195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84BCC879-9D7B-4F69-94BF-DFA663B73D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4910A79-681E-4242-93E5-4233979D1EDA}" type="slidenum">
              <a:rPr lang="pt-BR" altLang="pt-BR" sz="1300"/>
              <a:pPr eaLnBrk="1" hangingPunct="1">
                <a:spcBef>
                  <a:spcPct val="0"/>
                </a:spcBef>
              </a:pPr>
              <a:t>15</a:t>
            </a:fld>
            <a:endParaRPr lang="pt-BR" altLang="pt-BR" sz="13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06CBE5C9-ED48-43E1-806F-2593AB50F0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0225"/>
            <a:ext cx="3551237" cy="2665413"/>
          </a:xfrm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13FB2EAC-1E67-4FEA-9172-18C886AC9B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3663" y="3371850"/>
            <a:ext cx="7507287" cy="3195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377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A252C644-0ACF-437C-BEBF-D6C81B30B8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0E518A8-C80E-4A91-AE3C-6A4CFEF2AACF}" type="slidenum">
              <a:rPr lang="pt-BR" altLang="pt-BR" sz="1300"/>
              <a:pPr eaLnBrk="1" hangingPunct="1">
                <a:spcBef>
                  <a:spcPct val="0"/>
                </a:spcBef>
              </a:pPr>
              <a:t>16</a:t>
            </a:fld>
            <a:endParaRPr lang="pt-BR" altLang="pt-BR" sz="13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2907449D-87E6-4271-9206-7A7AD23F15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0225"/>
            <a:ext cx="3551237" cy="2665413"/>
          </a:xfrm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E72AA125-4B5F-4529-8230-8E76D54C84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3663" y="3371850"/>
            <a:ext cx="7507287" cy="3195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414676-FCE4-47FE-AABA-23B93E7F7D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071B39-03C3-4EAE-8DF0-8CCC432B0B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90AF1A-170C-4A04-BEDD-4437F5707A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4B1F8E-9B30-4F34-8E6A-69F7E0BD6B4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37470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651ECA-BDBE-441B-A848-F33E078ADE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7243FB-9EB4-4C4A-95B9-8BA15CF374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A0DEF7A-7927-4764-BC8C-E43357443E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5FFC9-A73A-4886-9560-A86545C9766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5451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534FF6-F334-4DAF-9FC7-7059CD60BD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6C407F-A856-44B3-A6C8-FF531DB442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CD7A42-90BB-408E-A2B1-F1DB600CC2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F1E06C-504D-453B-AE95-7E6A811C7A1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33472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00113" y="2603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Clique para editar o estilo do título mestre</a:t>
            </a:r>
          </a:p>
        </p:txBody>
      </p:sp>
      <p:sp>
        <p:nvSpPr>
          <p:cNvPr id="6021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1916113"/>
            <a:ext cx="6400800" cy="2592387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Clique para editar o estilo do subtítulo mestre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12945-BDF4-40C2-8D64-FC22C71B64F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602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66C5B-500D-4241-879E-FE463D4F1E2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01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FB31B-0E53-4C04-821D-96F76E20929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917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27088" y="18446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89488" y="18446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465A5-CD98-499D-BD9B-514EFBFBDCB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33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B79AA-8C9F-44FC-B8D5-B1E132B8060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1234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62A3C-BE6A-4A7F-970A-743F589D3B0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112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49CFA-E8DF-4B11-92C0-DD6305105E9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472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13921-EDDB-4C9B-A041-DC3E0627316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14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27BEB5-2E20-43B0-A8BC-7BB76DA40C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46FECA-A6CA-4EDF-A201-EE7D5722FB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8F49C1A-0AAD-4ED1-9B77-3217E150A1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BCF5-8E83-4F21-8127-21E6EAB6BDB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541264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C36DA-AFB4-4D3A-BAC6-9FAF7F32597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019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2DF02-0796-491E-846E-B7DEF2EB9C5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2180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37363" y="304800"/>
            <a:ext cx="2001837" cy="565467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27088" y="304800"/>
            <a:ext cx="5857875" cy="565467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A889B-34F0-42A7-9876-AECAA276CC5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479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7724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827088" y="1844675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789488" y="1844675"/>
            <a:ext cx="3810000" cy="19812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789488" y="3978275"/>
            <a:ext cx="3810000" cy="19812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8B82E-0F89-4B77-86F2-1888B2C3656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8070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7724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827088" y="1844675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89488" y="1844675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F3C30-28CD-480B-97B2-1D31351EB19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7373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827088" y="304800"/>
            <a:ext cx="8012112" cy="56546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7C3E4-89A4-4E20-9F4C-FA4273DE632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9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FB0C50D-CFCD-4EA1-9F90-63674B0A2F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93EEC2-E240-4EE6-9A1E-46D33C8467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268729-D052-481F-8496-784B939720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2C5477-A2E4-4CF3-86A9-3A7D029A867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03937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8EE188-A92D-4F78-95AB-5A696DB961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F37E70-90F1-46E1-B6A1-C094C4A745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84C45C-DCE0-465F-8908-C840CB20B0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006BBC-0CCE-4C61-B7B3-A4473D53E14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53088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1C8F8F-2E2C-4786-B1E2-106F0CF305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973883D-AC78-4AF2-968F-7BC882813B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4C584BC-06A7-4D9D-9A7B-5EAD418C65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D8221A-B1B2-4055-964A-938C0C3CB8E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61337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F1734C-4F3D-4EBD-BFED-7C4DFA8EE5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67C9C4F-1BAD-41FE-8215-28FFA6E4B2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C189461-AD26-4E2E-AFCB-F9C705B51A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76B030-4A08-4033-9DCB-2CBE671BDCF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72131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048D8D9-51C5-43A8-A900-E9FAAC1974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15D145B-A1D5-4438-A164-85510327D9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93BA448-CE30-4F58-8E3E-0F54AF01B9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01B4CE-F2C3-42A6-A4BB-8850FD167AE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4057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7187E7-DF0C-4905-9E0B-86A6F1E505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1C2E8B-EE0B-4AF8-B314-4FBB307F7A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4EB174-E5F5-4190-89F2-36A86DFBD4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B1849-7B6B-49C8-ABF3-AF46426AE90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4096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E025A2-48DC-4478-82F4-0B0BF156A2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8DE005-93D6-47C3-995B-4C21A06752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51FA45-474E-4E47-B7AD-EBFC78B2C6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97EF23-D88E-4377-A626-EEF35D37D20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44631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251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9625331-84FB-4AF8-BF20-E33CE6092B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B33EE07-9C5B-437F-9507-B3BBF86DE2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6F4B33F-CCB2-4758-9F97-5D08834D5F9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010543C-A708-48C6-B0A2-82D1AF508DD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31633BA-C0F9-44C8-9B46-858FCCA30D2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rgbClr val="FF9900"/>
                </a:solidFill>
              </a:defRPr>
            </a:lvl1pPr>
          </a:lstStyle>
          <a:p>
            <a:fld id="{D21DD005-2943-4691-81E4-7666B57A1521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CC99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FF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99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99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99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99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99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99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9900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3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 para editar o estilo do título mestre</a:t>
            </a:r>
          </a:p>
        </p:txBody>
      </p:sp>
      <p:sp>
        <p:nvSpPr>
          <p:cNvPr id="6147" name="Rectangle 103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8446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</a:p>
        </p:txBody>
      </p:sp>
      <p:sp>
        <p:nvSpPr>
          <p:cNvPr id="601101" name="Rectangle 103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1102" name="Rectangle 103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1103" name="Rectangle 103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2C8C1F1-2963-4FC4-A370-CBEF9C615FF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6501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80000"/>
        <a:buFont typeface="Wingdings" pitchFamily="2" charset="2"/>
        <a:buChar char="®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0000"/>
        <a:buFont typeface="Wingdings" pitchFamily="2" charset="2"/>
        <a:buChar char="®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SzPct val="60000"/>
        <a:buFont typeface="Wingdings" pitchFamily="2" charset="2"/>
        <a:buChar char="®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zzilli.com.br/menus/artigos.html" TargetMode="External"/><Relationship Id="rId2" Type="http://schemas.openxmlformats.org/officeDocument/2006/relationships/hyperlink" Target="http://www.mazzilli.com.br/pages/artigos/iccontr21.pdf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ço Reservado para Número de Slide 5">
            <a:extLst>
              <a:ext uri="{FF2B5EF4-FFF2-40B4-BE49-F238E27FC236}">
                <a16:creationId xmlns:a16="http://schemas.microsoft.com/office/drawing/2014/main" id="{CA226D58-0A06-4AF8-8A27-F519933AF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236EE374-FBD1-428F-AE1A-E07551AAAF97}" type="slidenum">
              <a:rPr lang="pt-BR" altLang="pt-BR" sz="1400">
                <a:solidFill>
                  <a:srgbClr val="FF9900"/>
                </a:solidFill>
              </a:rPr>
              <a:pPr eaLnBrk="1" hangingPunct="1">
                <a:buFontTx/>
                <a:buNone/>
              </a:pPr>
              <a:t>1</a:t>
            </a:fld>
            <a:endParaRPr lang="pt-BR" altLang="pt-BR" sz="1400">
              <a:solidFill>
                <a:srgbClr val="FF9900"/>
              </a:solidFill>
            </a:endParaRPr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76790B44-C300-4566-9797-89F71B4CDD4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88640"/>
            <a:ext cx="9361040" cy="6431024"/>
          </a:xfrm>
        </p:spPr>
        <p:txBody>
          <a:bodyPr/>
          <a:lstStyle/>
          <a:p>
            <a:pPr eaLnBrk="1" hangingPunct="1"/>
            <a:r>
              <a:rPr lang="pt-BR" altLang="pt-BR" sz="2000" b="1" dirty="0">
                <a:solidFill>
                  <a:srgbClr val="FFC000"/>
                </a:solidFill>
                <a:sym typeface="Symbol" panose="05050102010706020507" pitchFamily="18" charset="2"/>
              </a:rPr>
              <a:t>PUC – Curso de Especialização em </a:t>
            </a:r>
            <a:br>
              <a:rPr lang="pt-BR" altLang="pt-BR" sz="2000" b="1" dirty="0">
                <a:solidFill>
                  <a:srgbClr val="FFC000"/>
                </a:solidFill>
                <a:sym typeface="Symbol" panose="05050102010706020507" pitchFamily="18" charset="2"/>
              </a:rPr>
            </a:br>
            <a:r>
              <a:rPr lang="pt-BR" altLang="pt-BR" sz="2000" b="1" dirty="0">
                <a:solidFill>
                  <a:srgbClr val="FFC000"/>
                </a:solidFill>
                <a:sym typeface="Symbol" panose="05050102010706020507" pitchFamily="18" charset="2"/>
              </a:rPr>
              <a:t>Direito Ambiental e Gestão Estratégica da Sustentabilidade</a:t>
            </a:r>
            <a:br>
              <a:rPr lang="pt-BR" altLang="pt-BR" sz="2000" b="1" dirty="0">
                <a:solidFill>
                  <a:srgbClr val="FFC000"/>
                </a:solidFill>
                <a:sym typeface="Symbol" panose="05050102010706020507" pitchFamily="18" charset="2"/>
              </a:rPr>
            </a:br>
            <a:r>
              <a:rPr lang="pt-BR" altLang="pt-BR" sz="1200" b="1" dirty="0">
                <a:solidFill>
                  <a:srgbClr val="FFC000"/>
                </a:solidFill>
                <a:sym typeface="Symbol" panose="05050102010706020507" pitchFamily="18" charset="2"/>
              </a:rPr>
              <a:t>Módulo III (Politicas Urbano-ambientais e Tutelas administrativa e judicial do meio ambiente)</a:t>
            </a:r>
            <a:br>
              <a:rPr lang="pt-BR" altLang="pt-BR" sz="2000" b="1" dirty="0">
                <a:solidFill>
                  <a:srgbClr val="FFC000"/>
                </a:solidFill>
                <a:sym typeface="Symbol" panose="05050102010706020507" pitchFamily="18" charset="2"/>
              </a:rPr>
            </a:br>
            <a:br>
              <a:rPr lang="pt-BR" altLang="pt-BR" sz="2000" b="1" dirty="0">
                <a:solidFill>
                  <a:srgbClr val="FFC000"/>
                </a:solidFill>
                <a:sym typeface="Symbol" panose="05050102010706020507" pitchFamily="18" charset="2"/>
              </a:rPr>
            </a:br>
            <a:br>
              <a:rPr lang="pt-BR" altLang="pt-BR" sz="3600" b="1" dirty="0">
                <a:sym typeface="Symbol" panose="05050102010706020507" pitchFamily="18" charset="2"/>
              </a:rPr>
            </a:br>
            <a:br>
              <a:rPr lang="pt-BR" altLang="pt-BR" sz="3600" b="1" dirty="0">
                <a:sym typeface="Symbol" panose="05050102010706020507" pitchFamily="18" charset="2"/>
              </a:rPr>
            </a:br>
            <a:r>
              <a:rPr lang="pt-BR" sz="4000" b="1" i="1" dirty="0">
                <a:solidFill>
                  <a:srgbClr val="00FF00"/>
                </a:solidFill>
                <a:latin typeface="Times New Roman" panose="02020603050405020304" pitchFamily="18" charset="0"/>
              </a:rPr>
              <a:t>A atuação do Ministério Público </a:t>
            </a:r>
            <a:br>
              <a:rPr lang="pt-BR" sz="4000" b="1" i="1" dirty="0">
                <a:solidFill>
                  <a:srgbClr val="00FF00"/>
                </a:solidFill>
                <a:latin typeface="Times New Roman" panose="02020603050405020304" pitchFamily="18" charset="0"/>
              </a:rPr>
            </a:br>
            <a:r>
              <a:rPr lang="pt-BR" sz="4000" b="1" i="1" dirty="0">
                <a:solidFill>
                  <a:srgbClr val="00FF00"/>
                </a:solidFill>
                <a:latin typeface="Times New Roman" panose="02020603050405020304" pitchFamily="18" charset="0"/>
              </a:rPr>
              <a:t>do IC à propositura da ACP</a:t>
            </a:r>
            <a:br>
              <a:rPr lang="pt-BR" sz="4000" b="1" i="1" dirty="0">
                <a:solidFill>
                  <a:srgbClr val="00FF00"/>
                </a:solidFill>
                <a:latin typeface="Times New Roman" panose="02020603050405020304" pitchFamily="18" charset="0"/>
              </a:rPr>
            </a:br>
            <a:br>
              <a:rPr lang="pt-BR" altLang="pt-BR" sz="2000" b="1" dirty="0">
                <a:solidFill>
                  <a:srgbClr val="FFC000"/>
                </a:solidFill>
                <a:sym typeface="Symbol" panose="05050102010706020507" pitchFamily="18" charset="2"/>
              </a:rPr>
            </a:br>
            <a:br>
              <a:rPr lang="pt-BR" altLang="pt-BR" sz="2000" b="1" dirty="0">
                <a:solidFill>
                  <a:srgbClr val="FFC000"/>
                </a:solidFill>
                <a:sym typeface="Symbol" panose="05050102010706020507" pitchFamily="18" charset="2"/>
              </a:rPr>
            </a:br>
            <a:br>
              <a:rPr lang="pt-BR" altLang="pt-BR" sz="4000" b="1" dirty="0">
                <a:sym typeface="Symbol" panose="05050102010706020507" pitchFamily="18" charset="2"/>
              </a:rPr>
            </a:br>
            <a:br>
              <a:rPr lang="pt-BR" altLang="pt-BR" sz="2400" b="1" i="1" dirty="0">
                <a:solidFill>
                  <a:srgbClr val="00FF00"/>
                </a:solidFill>
                <a:latin typeface="Times New Roman" panose="02020603050405020304" pitchFamily="18" charset="0"/>
              </a:rPr>
            </a:br>
            <a:br>
              <a:rPr lang="pt-BR" altLang="pt-BR" sz="2400" b="1" i="1" dirty="0">
                <a:solidFill>
                  <a:srgbClr val="00FF00"/>
                </a:solidFill>
                <a:latin typeface="Times New Roman" panose="02020603050405020304" pitchFamily="18" charset="0"/>
              </a:rPr>
            </a:br>
            <a:r>
              <a:rPr lang="pt-BR" altLang="pt-BR" sz="2800" b="1" dirty="0">
                <a:solidFill>
                  <a:srgbClr val="FFC000"/>
                </a:solidFill>
                <a:latin typeface="Arial Black" panose="020B0A04020102020204" pitchFamily="34" charset="0"/>
              </a:rPr>
              <a:t>Hugo Nigro Mazzilli </a:t>
            </a:r>
            <a:br>
              <a:rPr lang="pt-BR" altLang="pt-BR" sz="2800" b="1" dirty="0">
                <a:solidFill>
                  <a:srgbClr val="FFC000"/>
                </a:solidFill>
                <a:latin typeface="Arial Black" panose="020B0A04020102020204" pitchFamily="34" charset="0"/>
              </a:rPr>
            </a:br>
            <a:r>
              <a:rPr lang="pt-BR" altLang="pt-BR" sz="1800" b="1" dirty="0">
                <a:solidFill>
                  <a:srgbClr val="FFC000"/>
                </a:solidFill>
                <a:sym typeface="Symbol" panose="05050102010706020507" pitchFamily="18" charset="2"/>
              </a:rPr>
              <a:t>(14-04-2023)</a:t>
            </a:r>
            <a:br>
              <a:rPr lang="pt-BR" altLang="pt-BR" sz="4400" b="1" dirty="0">
                <a:sym typeface="Symbol" panose="05050102010706020507" pitchFamily="18" charset="2"/>
              </a:rPr>
            </a:br>
            <a:endParaRPr lang="pt-BR" altLang="pt-BR" sz="2800" b="1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5">
            <a:extLst>
              <a:ext uri="{FF2B5EF4-FFF2-40B4-BE49-F238E27FC236}">
                <a16:creationId xmlns:a16="http://schemas.microsoft.com/office/drawing/2014/main" id="{78F26D47-6756-44BC-8C5E-10DB49080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C2E2FCFF-63B2-4035-B497-CD1ED0D04C72}" type="slidenum">
              <a:rPr lang="pt-BR" altLang="pt-BR" sz="1400">
                <a:solidFill>
                  <a:srgbClr val="FF9900"/>
                </a:solidFill>
              </a:rPr>
              <a:pPr eaLnBrk="1" hangingPunct="1">
                <a:buFontTx/>
                <a:buNone/>
              </a:pPr>
              <a:t>10</a:t>
            </a:fld>
            <a:endParaRPr lang="pt-BR" altLang="pt-BR" sz="1400">
              <a:solidFill>
                <a:srgbClr val="FF9900"/>
              </a:solidFill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655B42A9-4D1B-4E18-AB18-0C5B575D7D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188913"/>
            <a:ext cx="6613525" cy="585787"/>
          </a:xfrm>
        </p:spPr>
        <p:txBody>
          <a:bodyPr/>
          <a:lstStyle/>
          <a:p>
            <a:pPr eaLnBrk="1" hangingPunct="1"/>
            <a:r>
              <a:rPr lang="pt-BR" altLang="pt-BR" sz="4000" b="1" dirty="0">
                <a:solidFill>
                  <a:srgbClr val="FFFF00"/>
                </a:solidFill>
              </a:rPr>
              <a:t>Objeto</a:t>
            </a:r>
            <a:r>
              <a:rPr lang="pt-BR" altLang="pt-BR" sz="4000" b="1" dirty="0"/>
              <a:t> do IC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13D3FB82-42CA-4654-8683-DBC4090028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937628"/>
            <a:ext cx="8568952" cy="5184775"/>
          </a:xfrm>
        </p:spPr>
        <p:txBody>
          <a:bodyPr/>
          <a:lstStyle/>
          <a:p>
            <a:pPr marL="838200" lvl="1" indent="-381000" eaLnBrk="1" hangingPunct="1">
              <a:lnSpc>
                <a:spcPct val="120000"/>
              </a:lnSpc>
              <a:buFontTx/>
              <a:buNone/>
            </a:pPr>
            <a:r>
              <a:rPr lang="pt-BR" altLang="pt-BR" sz="2000" b="1" dirty="0">
                <a:solidFill>
                  <a:schemeClr val="accent1"/>
                </a:solidFill>
                <a:sym typeface="Symbol" panose="05050102010706020507" pitchFamily="18" charset="2"/>
              </a:rPr>
              <a:t>a) </a:t>
            </a:r>
            <a:r>
              <a:rPr lang="pt-BR" altLang="pt-BR" sz="2400" b="1" dirty="0">
                <a:solidFill>
                  <a:schemeClr val="accent1"/>
                </a:solidFill>
                <a:sym typeface="Symbol" panose="05050102010706020507" pitchFamily="18" charset="2"/>
              </a:rPr>
              <a:t>Objeto originário: </a:t>
            </a:r>
          </a:p>
          <a:p>
            <a:pPr marL="1257300" lvl="2" indent="-342900" eaLnBrk="1" hangingPunct="1">
              <a:lnSpc>
                <a:spcPct val="120000"/>
              </a:lnSpc>
            </a:pPr>
            <a:r>
              <a:rPr lang="pt-BR" altLang="pt-BR" sz="2000" b="1" dirty="0">
                <a:sym typeface="Symbol" panose="05050102010706020507" pitchFamily="18" charset="2"/>
              </a:rPr>
              <a:t>Colher elementos de convicção p/ embasar ACP </a:t>
            </a:r>
          </a:p>
          <a:p>
            <a:pPr marL="914400" lvl="2" indent="0" eaLnBrk="1" hangingPunct="1">
              <a:lnSpc>
                <a:spcPct val="120000"/>
              </a:lnSpc>
              <a:buNone/>
            </a:pPr>
            <a:r>
              <a:rPr lang="pt-BR" altLang="pt-BR" sz="1800" b="1" dirty="0">
                <a:sym typeface="Symbol" panose="05050102010706020507" pitchFamily="18" charset="2"/>
              </a:rPr>
              <a:t>	(objeto = LACP etc.)</a:t>
            </a:r>
          </a:p>
          <a:p>
            <a:pPr marL="838200" lvl="1" indent="-381000" eaLnBrk="1" hangingPunct="1">
              <a:lnSpc>
                <a:spcPct val="120000"/>
              </a:lnSpc>
              <a:buFontTx/>
              <a:buNone/>
            </a:pPr>
            <a:r>
              <a:rPr lang="pt-BR" altLang="pt-BR" sz="2000" b="1" dirty="0">
                <a:solidFill>
                  <a:schemeClr val="accent1"/>
                </a:solidFill>
                <a:sym typeface="Symbol" panose="05050102010706020507" pitchFamily="18" charset="2"/>
              </a:rPr>
              <a:t>b) </a:t>
            </a:r>
            <a:r>
              <a:rPr lang="pt-BR" altLang="pt-BR" sz="2400" b="1" dirty="0">
                <a:solidFill>
                  <a:schemeClr val="accent1"/>
                </a:solidFill>
                <a:sym typeface="Symbol" panose="05050102010706020507" pitchFamily="18" charset="2"/>
              </a:rPr>
              <a:t>Extensão de objeto: </a:t>
            </a:r>
          </a:p>
          <a:p>
            <a:pPr marL="1257300" lvl="2" indent="-342900" eaLnBrk="1" hangingPunct="1">
              <a:lnSpc>
                <a:spcPct val="120000"/>
              </a:lnSpc>
            </a:pPr>
            <a:r>
              <a:rPr lang="pt-BR" altLang="pt-BR" sz="2000" b="1" dirty="0" err="1">
                <a:sym typeface="Symbol" panose="05050102010706020507" pitchFamily="18" charset="2"/>
              </a:rPr>
              <a:t>Qq</a:t>
            </a:r>
            <a:r>
              <a:rPr lang="pt-BR" altLang="pt-BR" sz="2000" b="1" dirty="0">
                <a:sym typeface="Symbol" panose="05050102010706020507" pitchFamily="18" charset="2"/>
              </a:rPr>
              <a:t> atribuição a seu cargo</a:t>
            </a:r>
          </a:p>
          <a:p>
            <a:pPr marL="1714500" lvl="3" indent="-342900" eaLnBrk="1" hangingPunct="1">
              <a:lnSpc>
                <a:spcPct val="120000"/>
              </a:lnSpc>
            </a:pPr>
            <a:r>
              <a:rPr lang="pt-BR" altLang="pt-BR" sz="1800" b="1" dirty="0">
                <a:sym typeface="Symbol" panose="05050102010706020507" pitchFamily="18" charset="2"/>
              </a:rPr>
              <a:t>tomar compromissos de ajustamento (TAC) </a:t>
            </a:r>
          </a:p>
          <a:p>
            <a:pPr marL="1714500" lvl="3" indent="-342900" eaLnBrk="1" hangingPunct="1">
              <a:lnSpc>
                <a:spcPct val="120000"/>
              </a:lnSpc>
            </a:pPr>
            <a:r>
              <a:rPr lang="pt-BR" altLang="pt-BR" sz="1800" b="1" dirty="0">
                <a:sym typeface="Symbol" panose="05050102010706020507" pitchFamily="18" charset="2"/>
              </a:rPr>
              <a:t>preparar audiências públicas </a:t>
            </a:r>
          </a:p>
          <a:p>
            <a:pPr marL="1714500" lvl="3" indent="-342900" eaLnBrk="1" hangingPunct="1">
              <a:lnSpc>
                <a:spcPct val="120000"/>
              </a:lnSpc>
            </a:pPr>
            <a:r>
              <a:rPr lang="pt-BR" altLang="pt-BR" sz="1800" b="1" dirty="0">
                <a:sym typeface="Symbol" panose="05050102010706020507" pitchFamily="18" charset="2"/>
              </a:rPr>
              <a:t>preparar a expedição de recomendações</a:t>
            </a:r>
          </a:p>
          <a:p>
            <a:pPr marL="1714500" lvl="3" indent="-342900" eaLnBrk="1" hangingPunct="1">
              <a:lnSpc>
                <a:spcPct val="120000"/>
              </a:lnSpc>
            </a:pPr>
            <a:r>
              <a:rPr lang="pt-BR" altLang="pt-BR" sz="1800" b="1" dirty="0">
                <a:sym typeface="Symbol" panose="05050102010706020507" pitchFamily="18" charset="2"/>
              </a:rPr>
              <a:t>outras atuações a seu cargo (infância/juventude, idosos, pessoas discriminadas, registros públicos…)</a:t>
            </a:r>
          </a:p>
          <a:p>
            <a:pPr marL="857250" lvl="1" indent="-342900" eaLnBrk="1" hangingPunct="1">
              <a:lnSpc>
                <a:spcPct val="120000"/>
              </a:lnSpc>
            </a:pPr>
            <a:r>
              <a:rPr lang="pt-BR" altLang="pt-BR" sz="2400" b="1" dirty="0">
                <a:solidFill>
                  <a:srgbClr val="FFFF00"/>
                </a:solidFill>
                <a:sym typeface="Symbol" panose="05050102010706020507" pitchFamily="18" charset="2"/>
              </a:rPr>
              <a:t>E fins penais ?</a:t>
            </a:r>
            <a:r>
              <a:rPr lang="pt-BR" altLang="pt-BR" sz="2000" b="1" dirty="0">
                <a:sym typeface="Symbol" panose="05050102010706020507" pitchFamily="18" charset="2"/>
              </a:rPr>
              <a:t> </a:t>
            </a:r>
            <a:r>
              <a:rPr lang="pt-BR" altLang="pt-BR" sz="2000" b="1" dirty="0">
                <a:solidFill>
                  <a:srgbClr val="FFFF00"/>
                </a:solidFill>
                <a:sym typeface="Symbol" panose="05050102010706020507" pitchFamily="18" charset="2"/>
              </a:rPr>
              <a:t>…</a:t>
            </a:r>
            <a:endParaRPr lang="pt-BR" altLang="pt-BR" sz="1800" b="1" dirty="0">
              <a:solidFill>
                <a:srgbClr val="FFFF00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1268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DE99801-470F-4D08-919F-6349DFF94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654CB1D-393D-4FD2-908B-0AC4F76A2DF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3528" y="44624"/>
            <a:ext cx="8001000" cy="1330325"/>
          </a:xfrm>
        </p:spPr>
        <p:txBody>
          <a:bodyPr/>
          <a:lstStyle/>
          <a:p>
            <a:pPr eaLnBrk="1" hangingPunct="1"/>
            <a:r>
              <a:rPr lang="pt-BR" altLang="pt-BR" dirty="0">
                <a:solidFill>
                  <a:srgbClr val="FFC000"/>
                </a:solidFill>
                <a:sym typeface="Symbol" panose="05050102010706020507" pitchFamily="18" charset="2"/>
              </a:rPr>
              <a:t>O MP pode investigar </a:t>
            </a:r>
            <a:r>
              <a:rPr lang="pt-BR" altLang="pt-BR" u="sng" dirty="0">
                <a:solidFill>
                  <a:srgbClr val="FFC000"/>
                </a:solidFill>
                <a:sym typeface="Symbol" panose="05050102010706020507" pitchFamily="18" charset="2"/>
              </a:rPr>
              <a:t>crimes</a:t>
            </a:r>
            <a:r>
              <a:rPr lang="pt-BR" altLang="pt-BR" dirty="0">
                <a:solidFill>
                  <a:srgbClr val="FFC000"/>
                </a:solidFill>
                <a:sym typeface="Symbol" panose="05050102010706020507" pitchFamily="18" charset="2"/>
              </a:rPr>
              <a:t>?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C7D7B8C-308B-467A-98D4-BE86EBC9451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7504" y="1340768"/>
            <a:ext cx="8785671" cy="4896520"/>
          </a:xfrm>
        </p:spPr>
        <p:txBody>
          <a:bodyPr/>
          <a:lstStyle/>
          <a:p>
            <a:pPr lvl="1" algn="l" eaLnBrk="1" hangingPunct="1">
              <a:buFont typeface="Wingdings" pitchFamily="2" charset="2"/>
              <a:buNone/>
              <a:defRPr/>
            </a:pPr>
            <a:r>
              <a:rPr lang="pt-BR" altLang="pt-BR" sz="2200" b="1" dirty="0">
                <a:solidFill>
                  <a:srgbClr val="FFC000"/>
                </a:solidFill>
                <a:sym typeface="Symbol" pitchFamily="18" charset="2"/>
              </a:rPr>
              <a:t>- Polícia civil </a:t>
            </a:r>
            <a:r>
              <a:rPr lang="pt-BR" altLang="pt-BR" sz="2200" b="1" dirty="0">
                <a:sym typeface="Symbol" pitchFamily="18" charset="2"/>
              </a:rPr>
              <a:t> investigar crimes de ação pública na sua materialidade e autoria </a:t>
            </a:r>
            <a:r>
              <a:rPr lang="pt-BR" altLang="pt-BR" sz="2200" b="1" dirty="0">
                <a:solidFill>
                  <a:srgbClr val="00B0F0"/>
                </a:solidFill>
                <a:sym typeface="Symbol" pitchFamily="18" charset="2"/>
              </a:rPr>
              <a:t>para servir de base à denúncia</a:t>
            </a:r>
            <a:r>
              <a:rPr lang="pt-BR" altLang="pt-BR" sz="2200" b="1" dirty="0">
                <a:sym typeface="Symbol" pitchFamily="18" charset="2"/>
              </a:rPr>
              <a:t>; </a:t>
            </a:r>
          </a:p>
          <a:p>
            <a:pPr lvl="1" algn="l" eaLnBrk="1" hangingPunct="1">
              <a:buFont typeface="Wingdings" pitchFamily="2" charset="2"/>
              <a:buNone/>
              <a:defRPr/>
            </a:pPr>
            <a:r>
              <a:rPr lang="pt-BR" altLang="pt-BR" sz="2200" b="1" dirty="0">
                <a:solidFill>
                  <a:srgbClr val="FFC000"/>
                </a:solidFill>
                <a:sym typeface="Symbol" pitchFamily="18" charset="2"/>
              </a:rPr>
              <a:t>- Polícia judiciária </a:t>
            </a:r>
            <a:r>
              <a:rPr lang="pt-BR" altLang="pt-BR" sz="2200" b="1" dirty="0">
                <a:sym typeface="Symbol" pitchFamily="18" charset="2"/>
              </a:rPr>
              <a:t> cumprir decisões judiciais (mandado de prisão, requisições)</a:t>
            </a:r>
          </a:p>
          <a:p>
            <a:pPr lvl="1" algn="l" eaLnBrk="1" hangingPunct="1">
              <a:buFont typeface="Wingdings" pitchFamily="2" charset="2"/>
              <a:buNone/>
              <a:defRPr/>
            </a:pPr>
            <a:endParaRPr lang="pt-BR" altLang="pt-BR" sz="2200" b="1" dirty="0">
              <a:sym typeface="Symbol" pitchFamily="18" charset="2"/>
            </a:endParaRPr>
          </a:p>
          <a:p>
            <a:pPr marL="800100" lvl="1" indent="-342900" algn="l" eaLnBrk="1" hangingPunct="1">
              <a:buFont typeface="Symbol" panose="05050102010706020507" pitchFamily="18" charset="2"/>
              <a:buChar char="·"/>
              <a:defRPr/>
            </a:pPr>
            <a:r>
              <a:rPr lang="pt-BR" altLang="pt-BR" sz="2200" b="1" dirty="0">
                <a:solidFill>
                  <a:schemeClr val="accent1"/>
                </a:solidFill>
                <a:sym typeface="Symbol" pitchFamily="18" charset="2"/>
              </a:rPr>
              <a:t>Ora, nos crimes de ação penal pública, o papel investigatório da polícia é </a:t>
            </a:r>
            <a:r>
              <a:rPr lang="pt-BR" altLang="pt-BR" sz="2200" b="1" u="sng" dirty="0">
                <a:solidFill>
                  <a:schemeClr val="accent1"/>
                </a:solidFill>
                <a:sym typeface="Symbol" pitchFamily="18" charset="2"/>
              </a:rPr>
              <a:t>instrumental</a:t>
            </a:r>
          </a:p>
          <a:p>
            <a:pPr lvl="1" algn="l" eaLnBrk="1" hangingPunct="1">
              <a:defRPr/>
            </a:pPr>
            <a:endParaRPr lang="pt-BR" altLang="pt-BR" sz="2200" b="1" u="sng" dirty="0">
              <a:solidFill>
                <a:schemeClr val="accent1"/>
              </a:solidFill>
              <a:sym typeface="Symbol" pitchFamily="18" charset="2"/>
            </a:endParaRPr>
          </a:p>
          <a:p>
            <a:pPr marL="800100" lvl="1" indent="-342900" algn="l" eaLnBrk="1" hangingPunct="1">
              <a:buFont typeface="Symbol" panose="05050102010706020507" pitchFamily="18" charset="2"/>
              <a:buChar char="·"/>
              <a:defRPr/>
            </a:pPr>
            <a:r>
              <a:rPr lang="pt-BR" altLang="pt-BR" sz="2200" b="1" dirty="0">
                <a:sym typeface="Symbol" pitchFamily="18" charset="2"/>
              </a:rPr>
              <a:t>Há casos em que ela tem grandes dificuldades, como nos crimes de altos policiais (ex.: </a:t>
            </a:r>
            <a:r>
              <a:rPr lang="pt-BR" altLang="pt-BR" sz="2200" b="1" i="1" dirty="0">
                <a:sym typeface="Symbol" pitchFamily="18" charset="2"/>
              </a:rPr>
              <a:t>Esquadrão da Morte</a:t>
            </a:r>
            <a:r>
              <a:rPr lang="pt-BR" altLang="pt-BR" sz="2200" b="1" dirty="0">
                <a:sym typeface="Symbol" pitchFamily="18" charset="2"/>
              </a:rPr>
              <a:t>) e nos crimes de autoridades que a comandam, designando e removendo seus chefes livremente</a:t>
            </a:r>
          </a:p>
        </p:txBody>
      </p:sp>
      <p:sp>
        <p:nvSpPr>
          <p:cNvPr id="242692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258B7C6-DE4B-4477-A0F0-4F5AFE31D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  <p:sp>
        <p:nvSpPr>
          <p:cNvPr id="12293" name="Espaço Reservado para Número de Slide 3">
            <a:extLst>
              <a:ext uri="{FF2B5EF4-FFF2-40B4-BE49-F238E27FC236}">
                <a16:creationId xmlns:a16="http://schemas.microsoft.com/office/drawing/2014/main" id="{26FBCEBB-9915-40B7-AE0A-3116196A5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8350" y="6237288"/>
            <a:ext cx="576263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Tx/>
              <a:buNone/>
            </a:pPr>
            <a:fld id="{8BCE7E11-7646-4266-BCB9-CE5469ED4AE2}" type="slidenum">
              <a:rPr lang="pt-BR" altLang="pt-BR" sz="1400">
                <a:solidFill>
                  <a:srgbClr val="FFC000"/>
                </a:solidFill>
              </a:rPr>
              <a:pPr algn="l" eaLnBrk="1" hangingPunct="1">
                <a:buFontTx/>
                <a:buNone/>
              </a:pPr>
              <a:t>11</a:t>
            </a:fld>
            <a:endParaRPr lang="pt-BR" altLang="pt-BR" sz="140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A18EB94-A10E-47FD-A8DA-D735BF0953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14313" y="260350"/>
            <a:ext cx="8929687" cy="785813"/>
          </a:xfrm>
        </p:spPr>
        <p:txBody>
          <a:bodyPr/>
          <a:lstStyle/>
          <a:p>
            <a:pPr eaLnBrk="1" hangingPunct="1"/>
            <a:r>
              <a:rPr lang="pt-BR" altLang="pt-BR" sz="4000" dirty="0">
                <a:solidFill>
                  <a:srgbClr val="FFC000"/>
                </a:solidFill>
                <a:sym typeface="Symbol" panose="05050102010706020507" pitchFamily="18" charset="2"/>
              </a:rPr>
              <a:t>Não existe </a:t>
            </a:r>
            <a:br>
              <a:rPr lang="pt-BR" altLang="pt-BR" sz="4000" dirty="0">
                <a:solidFill>
                  <a:srgbClr val="FFC000"/>
                </a:solidFill>
                <a:sym typeface="Symbol" panose="05050102010706020507" pitchFamily="18" charset="2"/>
              </a:rPr>
            </a:br>
            <a:r>
              <a:rPr lang="pt-BR" altLang="pt-BR" sz="4000" dirty="0">
                <a:solidFill>
                  <a:srgbClr val="FFC000"/>
                </a:solidFill>
                <a:sym typeface="Symbol" panose="05050102010706020507" pitchFamily="18" charset="2"/>
              </a:rPr>
              <a:t>exclusividade investigatória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86E8E55-1EEA-4D93-9544-46EDF119EC0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9845" y="1484784"/>
            <a:ext cx="8678863" cy="4852987"/>
          </a:xfrm>
        </p:spPr>
        <p:txBody>
          <a:bodyPr/>
          <a:lstStyle/>
          <a:p>
            <a:pPr algn="l" eaLnBrk="1" hangingPunct="1">
              <a:lnSpc>
                <a:spcPct val="110000"/>
              </a:lnSpc>
              <a:buClr>
                <a:srgbClr val="00FF00"/>
              </a:buClr>
            </a:pPr>
            <a:r>
              <a:rPr lang="pt-BR" altLang="pt-BR" sz="1800" dirty="0">
                <a:solidFill>
                  <a:srgbClr val="FF9900"/>
                </a:solidFill>
                <a:sym typeface="Symbol" panose="05050102010706020507" pitchFamily="18" charset="2"/>
              </a:rPr>
              <a:t>►</a:t>
            </a:r>
            <a:r>
              <a:rPr lang="pt-BR" altLang="pt-BR" sz="1800" dirty="0">
                <a:sym typeface="Symbol" panose="05050102010706020507" pitchFamily="18" charset="2"/>
              </a:rPr>
              <a:t> </a:t>
            </a:r>
            <a:r>
              <a:rPr lang="pt-BR" altLang="pt-BR" sz="1800" b="1" dirty="0">
                <a:solidFill>
                  <a:srgbClr val="F6E836"/>
                </a:solidFill>
                <a:sym typeface="Symbol" panose="05050102010706020507" pitchFamily="18" charset="2"/>
              </a:rPr>
              <a:t>CF, art. 144, IV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: cabe à polícia federal “exercer, com </a:t>
            </a:r>
            <a:r>
              <a:rPr lang="pt-BR" altLang="pt-BR" sz="1800" b="1" u="sng" dirty="0">
                <a:solidFill>
                  <a:srgbClr val="00FF00"/>
                </a:solidFill>
                <a:sym typeface="Symbol" panose="05050102010706020507" pitchFamily="18" charset="2"/>
              </a:rPr>
              <a:t>exclusividade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, a polícia judiciária da União”  </a:t>
            </a:r>
            <a:r>
              <a:rPr lang="pt-BR" altLang="pt-BR" sz="1800" b="1" dirty="0">
                <a:solidFill>
                  <a:srgbClr val="FFC000"/>
                </a:solidFill>
                <a:sym typeface="Symbol" panose="05050102010706020507" pitchFamily="18" charset="2"/>
              </a:rPr>
              <a:t>mas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 essa exclusividade é apenas em matéria de polícia judiciária da União em relação à polícia </a:t>
            </a:r>
            <a:r>
              <a:rPr lang="pt-BR" altLang="pt-BR" sz="1800" b="1" i="1" dirty="0">
                <a:solidFill>
                  <a:srgbClr val="00FF00"/>
                </a:solidFill>
                <a:sym typeface="Symbol" panose="05050102010706020507" pitchFamily="18" charset="2"/>
              </a:rPr>
              <a:t>estadual</a:t>
            </a:r>
            <a:endParaRPr lang="pt-BR" altLang="pt-BR" sz="1800" b="1" dirty="0">
              <a:solidFill>
                <a:srgbClr val="00FF00"/>
              </a:solidFill>
              <a:sym typeface="Symbol" panose="05050102010706020507" pitchFamily="18" charset="2"/>
            </a:endParaRPr>
          </a:p>
          <a:p>
            <a:pPr algn="l" eaLnBrk="1" hangingPunct="1">
              <a:lnSpc>
                <a:spcPct val="120000"/>
              </a:lnSpc>
            </a:pPr>
            <a:r>
              <a:rPr lang="pt-BR" altLang="pt-BR" sz="1800" dirty="0">
                <a:solidFill>
                  <a:srgbClr val="FF9900"/>
                </a:solidFill>
                <a:sym typeface="Symbol" panose="05050102010706020507" pitchFamily="18" charset="2"/>
              </a:rPr>
              <a:t>► </a:t>
            </a:r>
            <a:r>
              <a:rPr lang="pt-BR" altLang="pt-BR" sz="1800" b="1" dirty="0">
                <a:solidFill>
                  <a:srgbClr val="FFC000"/>
                </a:solidFill>
                <a:sym typeface="Symbol" panose="05050102010706020507" pitchFamily="18" charset="2"/>
              </a:rPr>
              <a:t>Outros órgãos estatais </a:t>
            </a:r>
            <a:r>
              <a:rPr lang="pt-BR" altLang="pt-BR" sz="1800" b="1" dirty="0" err="1">
                <a:solidFill>
                  <a:srgbClr val="FFC000"/>
                </a:solidFill>
                <a:sym typeface="Symbol" panose="05050102010706020507" pitchFamily="18" charset="2"/>
              </a:rPr>
              <a:t>tb</a:t>
            </a:r>
            <a:r>
              <a:rPr lang="pt-BR" altLang="pt-BR" sz="1800" b="1" dirty="0">
                <a:solidFill>
                  <a:srgbClr val="FFC000"/>
                </a:solidFill>
                <a:sym typeface="Symbol" panose="05050102010706020507" pitchFamily="18" charset="2"/>
              </a:rPr>
              <a:t> investigam: </a:t>
            </a:r>
            <a:r>
              <a:rPr lang="pt-BR" altLang="pt-BR" sz="1800" b="1" dirty="0">
                <a:solidFill>
                  <a:srgbClr val="F6E836"/>
                </a:solidFill>
                <a:sym typeface="Symbol" panose="05050102010706020507" pitchFamily="18" charset="2"/>
              </a:rPr>
              <a:t>CPIs, </a:t>
            </a:r>
            <a:r>
              <a:rPr lang="pt-BR" altLang="pt-BR" sz="1800" b="1" dirty="0" err="1">
                <a:solidFill>
                  <a:srgbClr val="F6E836"/>
                </a:solidFill>
                <a:sym typeface="Symbol" panose="05050102010706020507" pitchFamily="18" charset="2"/>
              </a:rPr>
              <a:t>IPMs</a:t>
            </a:r>
            <a:r>
              <a:rPr lang="pt-BR" altLang="pt-BR" sz="1800" b="1" dirty="0">
                <a:solidFill>
                  <a:srgbClr val="F6E836"/>
                </a:solidFill>
                <a:sym typeface="Symbol" panose="05050102010706020507" pitchFamily="18" charset="2"/>
              </a:rPr>
              <a:t> 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(</a:t>
            </a:r>
            <a:r>
              <a:rPr lang="pt-BR" altLang="pt-BR" sz="1800" b="1" dirty="0" err="1">
                <a:solidFill>
                  <a:srgbClr val="00FF00"/>
                </a:solidFill>
                <a:sym typeface="Symbol" panose="05050102010706020507" pitchFamily="18" charset="2"/>
              </a:rPr>
              <a:t>ADIn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 MC 1.494), </a:t>
            </a:r>
            <a:r>
              <a:rPr lang="pt-BR" altLang="pt-BR" sz="1800" b="1" dirty="0">
                <a:solidFill>
                  <a:srgbClr val="F6E836"/>
                </a:solidFill>
                <a:sym typeface="Symbol" panose="05050102010706020507" pitchFamily="18" charset="2"/>
              </a:rPr>
              <a:t>TCU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, </a:t>
            </a:r>
            <a:r>
              <a:rPr lang="pt-BR" altLang="pt-BR" sz="1800" b="1" dirty="0">
                <a:solidFill>
                  <a:srgbClr val="F6E836"/>
                </a:solidFill>
                <a:sym typeface="Symbol" panose="05050102010706020507" pitchFamily="18" charset="2"/>
              </a:rPr>
              <a:t>correições judiciais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, </a:t>
            </a:r>
            <a:r>
              <a:rPr lang="pt-BR" altLang="pt-BR" sz="1800" b="1" dirty="0">
                <a:solidFill>
                  <a:srgbClr val="F6E836"/>
                </a:solidFill>
                <a:sym typeface="Symbol" panose="05050102010706020507" pitchFamily="18" charset="2"/>
              </a:rPr>
              <a:t>processos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 </a:t>
            </a:r>
            <a:r>
              <a:rPr lang="pt-BR" altLang="pt-BR" sz="1800" b="1" dirty="0">
                <a:solidFill>
                  <a:srgbClr val="F6E836"/>
                </a:solidFill>
                <a:sym typeface="Symbol" panose="05050102010706020507" pitchFamily="18" charset="2"/>
              </a:rPr>
              <a:t>disciplinares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, </a:t>
            </a:r>
            <a:r>
              <a:rPr lang="pt-BR" altLang="pt-BR" sz="1800" b="1" dirty="0">
                <a:solidFill>
                  <a:srgbClr val="F6E836"/>
                </a:solidFill>
                <a:sym typeface="Symbol" panose="05050102010706020507" pitchFamily="18" charset="2"/>
              </a:rPr>
              <a:t>proc.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 </a:t>
            </a:r>
            <a:r>
              <a:rPr lang="pt-BR" altLang="pt-BR" sz="1800" b="1" dirty="0">
                <a:solidFill>
                  <a:srgbClr val="F6E836"/>
                </a:solidFill>
                <a:sym typeface="Symbol" panose="05050102010706020507" pitchFamily="18" charset="2"/>
              </a:rPr>
              <a:t>administrativos/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 </a:t>
            </a:r>
            <a:r>
              <a:rPr lang="pt-BR" altLang="pt-BR" sz="1800" b="1" dirty="0">
                <a:solidFill>
                  <a:srgbClr val="F6E836"/>
                </a:solidFill>
                <a:sym typeface="Symbol" panose="05050102010706020507" pitchFamily="18" charset="2"/>
              </a:rPr>
              <a:t>tributários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 etc., investigações de </a:t>
            </a:r>
            <a:r>
              <a:rPr lang="pt-BR" altLang="pt-BR" sz="1800" b="1" dirty="0">
                <a:solidFill>
                  <a:srgbClr val="F6E836"/>
                </a:solidFill>
                <a:sym typeface="Symbol" panose="05050102010706020507" pitchFamily="18" charset="2"/>
              </a:rPr>
              <a:t>crimes eleitorais 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(</a:t>
            </a:r>
            <a:r>
              <a:rPr lang="pt-BR" altLang="pt-BR" sz="1800" b="1" dirty="0" err="1">
                <a:solidFill>
                  <a:srgbClr val="00FF00"/>
                </a:solidFill>
                <a:sym typeface="Symbol" panose="05050102010706020507" pitchFamily="18" charset="2"/>
              </a:rPr>
              <a:t>Inq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. 593-2 STF)</a:t>
            </a:r>
          </a:p>
          <a:p>
            <a:pPr algn="l" eaLnBrk="1" hangingPunct="1">
              <a:lnSpc>
                <a:spcPct val="130000"/>
              </a:lnSpc>
            </a:pPr>
            <a:r>
              <a:rPr lang="pt-BR" altLang="pt-BR" sz="1800" dirty="0">
                <a:solidFill>
                  <a:srgbClr val="FF9900"/>
                </a:solidFill>
                <a:sym typeface="Symbol" panose="05050102010706020507" pitchFamily="18" charset="2"/>
              </a:rPr>
              <a:t>► 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Inúmeros </a:t>
            </a:r>
            <a:r>
              <a:rPr lang="pt-BR" altLang="pt-BR" sz="1800" b="1" dirty="0">
                <a:solidFill>
                  <a:srgbClr val="F6E836"/>
                </a:solidFill>
                <a:sym typeface="Symbol" panose="05050102010706020507" pitchFamily="18" charset="2"/>
              </a:rPr>
              <a:t>ilícitos civis tb. são penais 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(meio ambiente, consumidor, </a:t>
            </a:r>
            <a:r>
              <a:rPr lang="pt-BR" altLang="pt-BR" sz="1800" b="1" dirty="0" err="1">
                <a:solidFill>
                  <a:srgbClr val="00FF00"/>
                </a:solidFill>
                <a:sym typeface="Symbol" panose="05050102010706020507" pitchFamily="18" charset="2"/>
              </a:rPr>
              <a:t>improb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. administrativa, ECA, idosos) – </a:t>
            </a:r>
            <a:r>
              <a:rPr lang="pt-BR" altLang="pt-BR" sz="1800" b="1" dirty="0">
                <a:solidFill>
                  <a:srgbClr val="F6E836"/>
                </a:solidFill>
                <a:sym typeface="Symbol" panose="05050102010706020507" pitchFamily="18" charset="2"/>
              </a:rPr>
              <a:t>MP os investiga sem controvérsias</a:t>
            </a:r>
          </a:p>
          <a:p>
            <a:pPr algn="l" eaLnBrk="1" hangingPunct="1">
              <a:lnSpc>
                <a:spcPct val="130000"/>
              </a:lnSpc>
            </a:pPr>
            <a:r>
              <a:rPr lang="pt-BR" altLang="pt-BR" sz="1800" dirty="0">
                <a:solidFill>
                  <a:srgbClr val="FF9900"/>
                </a:solidFill>
                <a:sym typeface="Symbol" panose="05050102010706020507" pitchFamily="18" charset="2"/>
              </a:rPr>
              <a:t>► </a:t>
            </a:r>
            <a:r>
              <a:rPr lang="pt-BR" altLang="pt-BR" sz="1800" b="1" dirty="0">
                <a:solidFill>
                  <a:srgbClr val="00FF00"/>
                </a:solidFill>
              </a:rPr>
              <a:t>CF fornece embasamento  para MP </a:t>
            </a:r>
            <a:r>
              <a:rPr lang="pt-BR" altLang="pt-BR" sz="1800" b="1" dirty="0">
                <a:solidFill>
                  <a:srgbClr val="FF9900"/>
                </a:solidFill>
              </a:rPr>
              <a:t>(“</a:t>
            </a:r>
            <a:r>
              <a:rPr lang="pt-BR" altLang="pt-BR" sz="1800" b="1" dirty="0">
                <a:solidFill>
                  <a:schemeClr val="hlink"/>
                </a:solidFill>
              </a:rPr>
              <a:t>procedimentos a seu cargo</a:t>
            </a:r>
            <a:r>
              <a:rPr lang="pt-BR" altLang="pt-BR" sz="1800" b="1" dirty="0">
                <a:solidFill>
                  <a:srgbClr val="FF9900"/>
                </a:solidFill>
              </a:rPr>
              <a:t>”)</a:t>
            </a:r>
          </a:p>
          <a:p>
            <a:pPr algn="l" eaLnBrk="1" hangingPunct="1">
              <a:lnSpc>
                <a:spcPct val="130000"/>
              </a:lnSpc>
            </a:pPr>
            <a:r>
              <a:rPr lang="pt-BR" altLang="pt-BR" sz="1800" dirty="0">
                <a:solidFill>
                  <a:srgbClr val="FF9900"/>
                </a:solidFill>
                <a:sym typeface="Symbol" panose="05050102010706020507" pitchFamily="18" charset="2"/>
              </a:rPr>
              <a:t>► 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A teoria dos </a:t>
            </a:r>
            <a:r>
              <a:rPr lang="pt-BR" altLang="pt-BR" sz="1800" b="1" dirty="0">
                <a:solidFill>
                  <a:srgbClr val="F6E836"/>
                </a:solidFill>
                <a:sym typeface="Symbol" panose="05050102010706020507" pitchFamily="18" charset="2"/>
              </a:rPr>
              <a:t>poderes implícitos 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⇒ como o inquérito é instrumental, o Ministério Público enquanto titular da APP deve dispor dos meios…</a:t>
            </a:r>
          </a:p>
          <a:p>
            <a:pPr algn="l" eaLnBrk="1" hangingPunct="1">
              <a:lnSpc>
                <a:spcPct val="130000"/>
              </a:lnSpc>
            </a:pPr>
            <a:r>
              <a:rPr lang="pt-BR" altLang="pt-BR" sz="1800" dirty="0">
                <a:solidFill>
                  <a:srgbClr val="FF9900"/>
                </a:solidFill>
                <a:sym typeface="Symbol" panose="05050102010706020507" pitchFamily="18" charset="2"/>
              </a:rPr>
              <a:t>► </a:t>
            </a:r>
            <a:r>
              <a:rPr lang="pt-BR" altLang="pt-BR" sz="1800" b="1" u="sng" dirty="0">
                <a:solidFill>
                  <a:srgbClr val="00FF00"/>
                </a:solidFill>
                <a:sym typeface="Symbol" panose="05050102010706020507" pitchFamily="18" charset="2"/>
              </a:rPr>
              <a:t>Caso contrário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, </a:t>
            </a:r>
            <a:r>
              <a:rPr lang="pt-BR" altLang="pt-BR" sz="1800" b="1" u="sng" dirty="0">
                <a:solidFill>
                  <a:srgbClr val="F6E836"/>
                </a:solidFill>
                <a:sym typeface="Symbol" panose="05050102010706020507" pitchFamily="18" charset="2"/>
              </a:rPr>
              <a:t>a polícia é que seria titular da ação penal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…</a:t>
            </a:r>
          </a:p>
          <a:p>
            <a:pPr algn="l" eaLnBrk="1" hangingPunct="1">
              <a:lnSpc>
                <a:spcPct val="130000"/>
              </a:lnSpc>
            </a:pPr>
            <a:endParaRPr lang="pt-BR" altLang="pt-BR" sz="1800" b="1" dirty="0">
              <a:solidFill>
                <a:srgbClr val="00FF00"/>
              </a:solidFill>
              <a:sym typeface="Symbol" panose="05050102010706020507" pitchFamily="18" charset="2"/>
            </a:endParaRPr>
          </a:p>
          <a:p>
            <a:pPr algn="l" eaLnBrk="1" hangingPunct="1">
              <a:lnSpc>
                <a:spcPct val="130000"/>
              </a:lnSpc>
            </a:pPr>
            <a:endParaRPr lang="pt-BR" altLang="pt-BR" sz="1800" b="1" dirty="0">
              <a:solidFill>
                <a:srgbClr val="00FF00"/>
              </a:solidFill>
              <a:sym typeface="Symbol" panose="05050102010706020507" pitchFamily="18" charset="2"/>
            </a:endParaRPr>
          </a:p>
        </p:txBody>
      </p:sp>
      <p:sp>
        <p:nvSpPr>
          <p:cNvPr id="13316" name="Espaço Reservado para Número de Slide 3">
            <a:extLst>
              <a:ext uri="{FF2B5EF4-FFF2-40B4-BE49-F238E27FC236}">
                <a16:creationId xmlns:a16="http://schemas.microsoft.com/office/drawing/2014/main" id="{24472904-661C-44F7-8957-BE84F49C6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8350" y="6237288"/>
            <a:ext cx="576263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Tx/>
              <a:buNone/>
            </a:pPr>
            <a:fld id="{94FAED2F-D984-45BB-88A8-B907577D3289}" type="slidenum">
              <a:rPr lang="pt-BR" altLang="pt-BR" sz="1400">
                <a:solidFill>
                  <a:srgbClr val="FFC000"/>
                </a:solidFill>
              </a:rPr>
              <a:pPr algn="l" eaLnBrk="1" hangingPunct="1">
                <a:buFontTx/>
                <a:buNone/>
              </a:pPr>
              <a:t>12</a:t>
            </a:fld>
            <a:endParaRPr lang="pt-BR" altLang="pt-BR" sz="1400">
              <a:solidFill>
                <a:srgbClr val="FFC000"/>
              </a:solidFill>
            </a:endParaRPr>
          </a:p>
        </p:txBody>
      </p:sp>
      <p:sp>
        <p:nvSpPr>
          <p:cNvPr id="6" name="AutoShape 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4D687867-C086-4720-9B93-C1B95FC4B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5313" y="5715000"/>
            <a:ext cx="509587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8732E21-0DEC-4CC5-B13A-C0FF4ABCD7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4763"/>
            <a:ext cx="8497192" cy="15113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3600" dirty="0"/>
              <a:t>O MP </a:t>
            </a:r>
            <a:r>
              <a:rPr lang="pt-BR" altLang="pt-BR" sz="3600" u="sng" dirty="0">
                <a:solidFill>
                  <a:srgbClr val="FFFF00"/>
                </a:solidFill>
              </a:rPr>
              <a:t>pode</a:t>
            </a:r>
            <a:r>
              <a:rPr lang="pt-BR" altLang="pt-BR" sz="3600" dirty="0"/>
              <a:t> fazer investigações para </a:t>
            </a:r>
            <a:r>
              <a:rPr lang="pt-BR" altLang="pt-BR" sz="3600" dirty="0">
                <a:solidFill>
                  <a:srgbClr val="FFFF00"/>
                </a:solidFill>
              </a:rPr>
              <a:t>fins penais, mas há resistências</a:t>
            </a:r>
            <a:endParaRPr lang="pt-BR" altLang="pt-BR" sz="3600" dirty="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D6CCE04-D027-4114-AA00-C2D7765D05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1268413"/>
            <a:ext cx="8377238" cy="4598987"/>
          </a:xfrm>
        </p:spPr>
        <p:txBody>
          <a:bodyPr/>
          <a:lstStyle/>
          <a:p>
            <a:pPr marL="342900" lvl="3" indent="-342900" eaLnBrk="1" hangingPunct="1">
              <a:lnSpc>
                <a:spcPct val="150000"/>
              </a:lnSpc>
              <a:buFontTx/>
              <a:buChar char="•"/>
              <a:defRPr/>
            </a:pPr>
            <a:r>
              <a:rPr lang="pt-BR" altLang="pt-BR" sz="1600" b="1" dirty="0">
                <a:solidFill>
                  <a:srgbClr val="FFFF00"/>
                </a:solidFill>
                <a:ea typeface="+mn-ea"/>
                <a:cs typeface="+mn-cs"/>
                <a:sym typeface="Symbol" pitchFamily="18" charset="2"/>
              </a:rPr>
              <a:t>PEC 37/11 </a:t>
            </a:r>
            <a:r>
              <a:rPr lang="pt-BR" altLang="pt-BR" sz="1400" b="1" dirty="0">
                <a:solidFill>
                  <a:srgbClr val="45C327"/>
                </a:solidFill>
                <a:cs typeface="Times New Roman" pitchFamily="18" charset="0"/>
                <a:sym typeface="Symbol" pitchFamily="18" charset="2"/>
              </a:rPr>
              <a:t>– movimentos sociais (jun. 2013); rejeitada – 430 votos contrários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pt-BR" altLang="pt-BR" sz="1600" b="1" dirty="0">
                <a:solidFill>
                  <a:srgbClr val="FF9900"/>
                </a:solidFill>
              </a:rPr>
              <a:t>Corolário</a:t>
            </a:r>
            <a:r>
              <a:rPr lang="pt-BR" altLang="pt-BR" sz="1600" b="1" dirty="0"/>
              <a:t> </a:t>
            </a:r>
            <a:r>
              <a:rPr lang="pt-BR" altLang="pt-BR" sz="1600" b="1" dirty="0">
                <a:solidFill>
                  <a:srgbClr val="FF9900"/>
                </a:solidFill>
              </a:rPr>
              <a:t>da privatividade </a:t>
            </a:r>
            <a:r>
              <a:rPr lang="pt-BR" altLang="pt-BR" sz="1600" b="1" dirty="0">
                <a:solidFill>
                  <a:srgbClr val="FF9900"/>
                </a:solidFill>
                <a:sym typeface="Symbol" pitchFamily="18" charset="2"/>
              </a:rPr>
              <a:t></a:t>
            </a:r>
            <a:r>
              <a:rPr lang="pt-BR" altLang="pt-BR" sz="1600" b="1" dirty="0">
                <a:solidFill>
                  <a:srgbClr val="FF9900"/>
                </a:solidFill>
              </a:rPr>
              <a:t> acesso direto à investigação criminal</a:t>
            </a:r>
          </a:p>
          <a:p>
            <a:pPr marL="1676400" lvl="3" indent="-304800" eaLnBrk="1" hangingPunct="1">
              <a:lnSpc>
                <a:spcPct val="150000"/>
              </a:lnSpc>
              <a:defRPr/>
            </a:pPr>
            <a:r>
              <a:rPr lang="pt-BR" altLang="pt-BR" sz="1200" b="1" dirty="0">
                <a:solidFill>
                  <a:srgbClr val="45C327"/>
                </a:solidFill>
                <a:sym typeface="Symbol" pitchFamily="18" charset="2"/>
              </a:rPr>
              <a:t>LONMP, LOMPU; art. 74, VI, Lei n. 10.741/03 (Estatuto do Idoso)</a:t>
            </a:r>
          </a:p>
          <a:p>
            <a:pPr marL="419100" lvl="2" indent="-304800" eaLnBrk="1" hangingPunct="1">
              <a:lnSpc>
                <a:spcPct val="150000"/>
              </a:lnSpc>
              <a:defRPr/>
            </a:pPr>
            <a:r>
              <a:rPr lang="pt-BR" altLang="pt-BR" sz="1800" b="1" u="sng" dirty="0">
                <a:solidFill>
                  <a:srgbClr val="FFFF00"/>
                </a:solidFill>
                <a:sym typeface="Symbol" pitchFamily="18" charset="2"/>
              </a:rPr>
              <a:t>STF Pleno*</a:t>
            </a:r>
            <a:r>
              <a:rPr lang="pt-BR" altLang="pt-BR" sz="1400" b="1" dirty="0">
                <a:solidFill>
                  <a:srgbClr val="FFFF00"/>
                </a:solidFill>
                <a:sym typeface="Symbol" pitchFamily="18" charset="2"/>
              </a:rPr>
              <a:t> inv. MP podem ser usadas p/ fins penais (</a:t>
            </a:r>
            <a:r>
              <a:rPr lang="pt-BR" altLang="pt-BR" sz="1600" b="1" dirty="0" err="1">
                <a:solidFill>
                  <a:srgbClr val="FFFF00"/>
                </a:solidFill>
                <a:cs typeface="Times New Roman" pitchFamily="18" charset="0"/>
                <a:sym typeface="Symbol" pitchFamily="18" charset="2"/>
              </a:rPr>
              <a:t>RepGeralRE</a:t>
            </a:r>
            <a:r>
              <a:rPr lang="pt-BR" altLang="pt-BR" sz="1600" b="1" dirty="0">
                <a:solidFill>
                  <a:srgbClr val="FFFF0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pt-BR" altLang="pt-BR" sz="1400" b="1" dirty="0">
                <a:solidFill>
                  <a:srgbClr val="FFFF00"/>
                </a:solidFill>
                <a:sym typeface="Symbol" pitchFamily="18" charset="2"/>
              </a:rPr>
              <a:t>593.727-MG, j. 14-05-15</a:t>
            </a:r>
            <a:r>
              <a:rPr lang="pt-BR" altLang="pt-BR" sz="1800" b="1" dirty="0">
                <a:solidFill>
                  <a:srgbClr val="FFFF00"/>
                </a:solidFill>
                <a:sym typeface="Symbol" pitchFamily="18" charset="2"/>
              </a:rPr>
              <a:t>, </a:t>
            </a:r>
            <a:r>
              <a:rPr lang="pt-BR" altLang="pt-BR" sz="1400" b="1" dirty="0" err="1">
                <a:solidFill>
                  <a:srgbClr val="FFFF00"/>
                </a:solidFill>
                <a:sym typeface="Symbol" pitchFamily="18" charset="2"/>
              </a:rPr>
              <a:t>m.v</a:t>
            </a:r>
            <a:r>
              <a:rPr lang="pt-BR" altLang="pt-BR" sz="1400" b="1" dirty="0">
                <a:solidFill>
                  <a:srgbClr val="FFFF00"/>
                </a:solidFill>
                <a:sym typeface="Symbol" pitchFamily="18" charset="2"/>
              </a:rPr>
              <a:t>.); </a:t>
            </a:r>
            <a:r>
              <a:rPr lang="pt-BR" sz="1400" dirty="0"/>
              <a:t>condução coercitiva (limites: ADPF 395 e 444)</a:t>
            </a:r>
          </a:p>
          <a:p>
            <a:pPr marL="419100" lvl="2" indent="-304800" eaLnBrk="1" hangingPunct="1">
              <a:lnSpc>
                <a:spcPct val="150000"/>
              </a:lnSpc>
              <a:defRPr/>
            </a:pPr>
            <a:r>
              <a:rPr lang="pt-BR" sz="1400" b="1" u="sng" dirty="0">
                <a:solidFill>
                  <a:srgbClr val="FFFF00"/>
                </a:solidFill>
              </a:rPr>
              <a:t>HOJE !!</a:t>
            </a:r>
            <a:r>
              <a:rPr lang="pt-BR" sz="1400" dirty="0"/>
              <a:t> — </a:t>
            </a:r>
            <a:r>
              <a:rPr lang="pt-BR" sz="1100" dirty="0" err="1"/>
              <a:t>ADI’s</a:t>
            </a:r>
            <a:r>
              <a:rPr lang="pt-BR" sz="1100" dirty="0"/>
              <a:t> 2838/MT e 4624/TO</a:t>
            </a:r>
            <a:r>
              <a:rPr lang="pt-BR" sz="1400" dirty="0"/>
              <a:t> – STF reafirmou seu entendimento</a:t>
            </a:r>
          </a:p>
          <a:p>
            <a:pPr marL="419100" lvl="2" indent="-304800" eaLnBrk="1" hangingPunct="1">
              <a:lnSpc>
                <a:spcPct val="150000"/>
              </a:lnSpc>
              <a:defRPr/>
            </a:pPr>
            <a:r>
              <a:rPr lang="pt-BR" sz="1400" b="1" dirty="0">
                <a:solidFill>
                  <a:schemeClr val="accent1"/>
                </a:solidFill>
                <a:sym typeface="Symbol" pitchFamily="18" charset="2"/>
              </a:rPr>
              <a:t>CNMP – procedimento investigatório criminal (PIC) – Res. 181/17</a:t>
            </a:r>
          </a:p>
          <a:p>
            <a:pPr marL="0" indent="0" eaLnBrk="1" hangingPunct="1">
              <a:lnSpc>
                <a:spcPct val="130000"/>
              </a:lnSpc>
              <a:buNone/>
            </a:pPr>
            <a:r>
              <a:rPr lang="pt-BR" altLang="pt-BR" sz="1400" dirty="0">
                <a:solidFill>
                  <a:srgbClr val="FF9900"/>
                </a:solidFill>
                <a:sym typeface="Symbol" panose="05050102010706020507" pitchFamily="18" charset="2"/>
              </a:rPr>
              <a:t>► </a:t>
            </a:r>
            <a:r>
              <a:rPr lang="pt-BR" altLang="pt-BR" sz="1400" b="1" dirty="0">
                <a:solidFill>
                  <a:srgbClr val="F6E836"/>
                </a:solidFill>
                <a:sym typeface="Symbol" panose="05050102010706020507" pitchFamily="18" charset="2"/>
              </a:rPr>
              <a:t>Projeto CPP </a:t>
            </a:r>
            <a:r>
              <a:rPr lang="pt-BR" altLang="pt-BR" sz="1050" b="1" dirty="0">
                <a:solidFill>
                  <a:srgbClr val="F6E836"/>
                </a:solidFill>
                <a:sym typeface="Symbol" panose="05050102010706020507" pitchFamily="18" charset="2"/>
              </a:rPr>
              <a:t>(PL 8045/10): </a:t>
            </a:r>
            <a:r>
              <a:rPr lang="pt-BR" altLang="pt-BR" sz="1400" dirty="0">
                <a:solidFill>
                  <a:srgbClr val="FF9900"/>
                </a:solidFill>
                <a:sym typeface="Symbol" panose="05050102010706020507" pitchFamily="18" charset="2"/>
              </a:rPr>
              <a:t>quer reduzir a papel acessório o do MP nas investigações criminais…</a:t>
            </a:r>
          </a:p>
          <a:p>
            <a:pPr marL="0" indent="0" eaLnBrk="1" hangingPunct="1">
              <a:lnSpc>
                <a:spcPct val="130000"/>
              </a:lnSpc>
              <a:buNone/>
            </a:pPr>
            <a:r>
              <a:rPr lang="pt-BR" altLang="pt-BR" sz="1400" dirty="0">
                <a:solidFill>
                  <a:srgbClr val="FF9900"/>
                </a:solidFill>
                <a:sym typeface="Symbol" panose="05050102010706020507" pitchFamily="18" charset="2"/>
              </a:rPr>
              <a:t>► </a:t>
            </a:r>
            <a:r>
              <a:rPr lang="pt-BR" altLang="pt-BR" sz="1400" b="1" dirty="0">
                <a:solidFill>
                  <a:srgbClr val="F6E836"/>
                </a:solidFill>
                <a:sym typeface="Symbol" panose="05050102010706020507" pitchFamily="18" charset="2"/>
              </a:rPr>
              <a:t>PEC 5/21 – pretendia aumentar a influência política sobre o MP (via CNMP)</a:t>
            </a:r>
            <a:endParaRPr lang="pt-BR" altLang="pt-BR" sz="1400" b="1" dirty="0">
              <a:solidFill>
                <a:srgbClr val="00FF00"/>
              </a:solidFill>
              <a:sym typeface="Symbol" panose="05050102010706020507" pitchFamily="18" charset="2"/>
            </a:endParaRPr>
          </a:p>
          <a:p>
            <a:pPr marL="419100" lvl="2" indent="-304800" eaLnBrk="1" hangingPunct="1">
              <a:lnSpc>
                <a:spcPct val="150000"/>
              </a:lnSpc>
              <a:defRPr/>
            </a:pPr>
            <a:endParaRPr lang="pt-BR" altLang="pt-BR" sz="1400" b="1" dirty="0">
              <a:solidFill>
                <a:srgbClr val="45C327"/>
              </a:solidFill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pt-BR" altLang="pt-BR" sz="1800" b="1" u="sng" dirty="0">
                <a:solidFill>
                  <a:srgbClr val="FFFF00"/>
                </a:solidFill>
              </a:rPr>
              <a:t>Enfim, MP pode investigar</a:t>
            </a:r>
            <a:r>
              <a:rPr lang="pt-BR" altLang="pt-BR" sz="1800" b="1" dirty="0">
                <a:solidFill>
                  <a:srgbClr val="FFFF00"/>
                </a:solidFill>
              </a:rPr>
              <a:t>, </a:t>
            </a:r>
            <a:r>
              <a:rPr lang="pt-BR" altLang="pt-BR" sz="1600" b="1" dirty="0"/>
              <a:t>mas n</a:t>
            </a:r>
            <a:r>
              <a:rPr lang="pt-BR" altLang="pt-BR" sz="1800" b="1" dirty="0">
                <a:sym typeface="Symbol" pitchFamily="18" charset="2"/>
              </a:rPr>
              <a:t>ão como rotina </a:t>
            </a:r>
            <a:r>
              <a:rPr lang="pt-BR" altLang="pt-BR" sz="1600" b="1" dirty="0">
                <a:solidFill>
                  <a:srgbClr val="45C327"/>
                </a:solidFill>
                <a:cs typeface="Times New Roman" pitchFamily="18" charset="0"/>
                <a:sym typeface="Symbol" pitchFamily="18" charset="2"/>
              </a:rPr>
              <a:t>– crimes de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pt-BR" altLang="pt-BR" sz="1600" b="1" dirty="0">
                <a:solidFill>
                  <a:srgbClr val="45C327"/>
                </a:solidFill>
                <a:cs typeface="Times New Roman" pitchFamily="18" charset="0"/>
                <a:sym typeface="Symbol" pitchFamily="18" charset="2"/>
              </a:rPr>
              <a:t>      autoridades, políticos, grandes empresários</a:t>
            </a:r>
          </a:p>
          <a:p>
            <a:pPr eaLnBrk="1" hangingPunct="1">
              <a:lnSpc>
                <a:spcPct val="80000"/>
              </a:lnSpc>
              <a:defRPr/>
            </a:pPr>
            <a:endParaRPr lang="pt-BR" altLang="pt-BR" sz="1800" b="1" dirty="0"/>
          </a:p>
        </p:txBody>
      </p:sp>
      <p:sp>
        <p:nvSpPr>
          <p:cNvPr id="14340" name="Espaço Reservado para Número de Slide 3">
            <a:extLst>
              <a:ext uri="{FF2B5EF4-FFF2-40B4-BE49-F238E27FC236}">
                <a16:creationId xmlns:a16="http://schemas.microsoft.com/office/drawing/2014/main" id="{74CF00F6-72CB-4350-B3B1-0ACD34BCD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8350" y="6237288"/>
            <a:ext cx="576263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Tx/>
              <a:buNone/>
            </a:pPr>
            <a:fld id="{676AD4B3-3DA8-49C6-9D8B-B9926673AF5C}" type="slidenum">
              <a:rPr lang="pt-BR" altLang="pt-BR" sz="1400">
                <a:solidFill>
                  <a:srgbClr val="FFC000"/>
                </a:solidFill>
              </a:rPr>
              <a:pPr algn="l" eaLnBrk="1" hangingPunct="1">
                <a:buFontTx/>
                <a:buNone/>
              </a:pPr>
              <a:t>13</a:t>
            </a:fld>
            <a:endParaRPr lang="pt-BR" altLang="pt-BR" sz="1400">
              <a:solidFill>
                <a:srgbClr val="FFC000"/>
              </a:solidFill>
            </a:endParaRPr>
          </a:p>
        </p:txBody>
      </p:sp>
      <p:sp>
        <p:nvSpPr>
          <p:cNvPr id="5" name="AutoShape 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6415215-4B09-4CAE-86B6-40C8EBDBE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5313" y="5715000"/>
            <a:ext cx="509587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Número de Slide 5">
            <a:extLst>
              <a:ext uri="{FF2B5EF4-FFF2-40B4-BE49-F238E27FC236}">
                <a16:creationId xmlns:a16="http://schemas.microsoft.com/office/drawing/2014/main" id="{00B19E47-A364-40ED-82BF-F6D5A3B92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F1D54AC1-189D-4840-BDA2-C221BCE874B0}" type="slidenum">
              <a:rPr lang="pt-BR" altLang="pt-BR" sz="1400">
                <a:solidFill>
                  <a:srgbClr val="FF9900"/>
                </a:solidFill>
              </a:rPr>
              <a:pPr eaLnBrk="1" hangingPunct="1">
                <a:buFontTx/>
                <a:buNone/>
              </a:pPr>
              <a:t>14</a:t>
            </a:fld>
            <a:endParaRPr lang="pt-BR" altLang="pt-BR" sz="1400">
              <a:solidFill>
                <a:srgbClr val="FF9900"/>
              </a:solidFill>
            </a:endParaRP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8BD45FBC-5BBC-494B-A371-AE8C503CC33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152400"/>
            <a:ext cx="3810000" cy="609600"/>
          </a:xfrm>
        </p:spPr>
        <p:txBody>
          <a:bodyPr/>
          <a:lstStyle/>
          <a:p>
            <a:pPr eaLnBrk="1" hangingPunct="1"/>
            <a:r>
              <a:rPr lang="pt-BR" altLang="pt-BR" b="1">
                <a:sym typeface="Symbol" panose="05050102010706020507" pitchFamily="18" charset="2"/>
              </a:rPr>
              <a:t>Valor do IC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BC19374-5065-42B1-BA7A-448C14B1BA8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8600" y="914400"/>
            <a:ext cx="8736013" cy="4602163"/>
          </a:xfrm>
        </p:spPr>
        <p:txBody>
          <a:bodyPr/>
          <a:lstStyle/>
          <a:p>
            <a:pPr lvl="1" algn="l" eaLnBrk="1" hangingPunct="1">
              <a:lnSpc>
                <a:spcPct val="120000"/>
              </a:lnSpc>
              <a:buFontTx/>
              <a:buChar char="–"/>
            </a:pPr>
            <a:r>
              <a:rPr lang="pt-BR" altLang="pt-BR" sz="2000" b="1" dirty="0">
                <a:solidFill>
                  <a:schemeClr val="accent1"/>
                </a:solidFill>
                <a:sym typeface="Symbol" panose="05050102010706020507" pitchFamily="18" charset="2"/>
              </a:rPr>
              <a:t> valor da prova indiciária</a:t>
            </a:r>
          </a:p>
          <a:p>
            <a:pPr lvl="1" algn="l" eaLnBrk="1" hangingPunct="1">
              <a:lnSpc>
                <a:spcPct val="120000"/>
              </a:lnSpc>
              <a:buFontTx/>
              <a:buChar char="–"/>
            </a:pPr>
            <a:r>
              <a:rPr lang="pt-BR" altLang="pt-BR" sz="2000" b="1" dirty="0">
                <a:solidFill>
                  <a:schemeClr val="accent1"/>
                </a:solidFill>
                <a:sym typeface="Symbol" panose="05050102010706020507" pitchFamily="18" charset="2"/>
              </a:rPr>
              <a:t> embasar pedidos de cautelares / liminares</a:t>
            </a:r>
          </a:p>
          <a:p>
            <a:pPr lvl="1" algn="l" eaLnBrk="1" hangingPunct="1">
              <a:lnSpc>
                <a:spcPct val="120000"/>
              </a:lnSpc>
              <a:buFontTx/>
              <a:buChar char="–"/>
            </a:pPr>
            <a:r>
              <a:rPr lang="pt-BR" altLang="pt-BR" sz="2000" b="1" dirty="0">
                <a:solidFill>
                  <a:schemeClr val="accent1"/>
                </a:solidFill>
                <a:sym typeface="Symbol" panose="05050102010706020507" pitchFamily="18" charset="2"/>
              </a:rPr>
              <a:t> valor subsidiário em juízo (reforço) </a:t>
            </a:r>
          </a:p>
          <a:p>
            <a:pPr lvl="2" algn="l" eaLnBrk="1" hangingPunct="1">
              <a:lnSpc>
                <a:spcPct val="120000"/>
              </a:lnSpc>
              <a:buFontTx/>
              <a:buChar char="•"/>
            </a:pP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 investigação pública, de caráter oficial</a:t>
            </a:r>
          </a:p>
          <a:p>
            <a:pPr lvl="2" algn="l" eaLnBrk="1" hangingPunct="1">
              <a:lnSpc>
                <a:spcPct val="120000"/>
              </a:lnSpc>
              <a:buFontTx/>
              <a:buChar char="•"/>
            </a:pP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 valor relativo (como o </a:t>
            </a:r>
            <a:r>
              <a:rPr lang="pt-BR" altLang="pt-BR" sz="1800" b="1" dirty="0" err="1">
                <a:solidFill>
                  <a:srgbClr val="00FF00"/>
                </a:solidFill>
                <a:sym typeface="Symbol" panose="05050102010706020507" pitchFamily="18" charset="2"/>
              </a:rPr>
              <a:t>inq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. policial)</a:t>
            </a:r>
          </a:p>
          <a:p>
            <a:pPr lvl="2" algn="l" eaLnBrk="1" hangingPunct="1">
              <a:lnSpc>
                <a:spcPct val="120000"/>
              </a:lnSpc>
              <a:buFontTx/>
              <a:buChar char="•"/>
            </a:pP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 </a:t>
            </a:r>
            <a:r>
              <a:rPr lang="pt-BR" altLang="pt-BR" sz="1800" b="1" dirty="0" err="1">
                <a:solidFill>
                  <a:srgbClr val="00FF00"/>
                </a:solidFill>
                <a:sym typeface="Symbol" panose="05050102010706020507" pitchFamily="18" charset="2"/>
              </a:rPr>
              <a:t>REsp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 476.660-STJ (acolhendo nossa posição)</a:t>
            </a:r>
          </a:p>
          <a:p>
            <a:pPr lvl="1" algn="l" eaLnBrk="1" hangingPunct="1">
              <a:lnSpc>
                <a:spcPct val="120000"/>
              </a:lnSpc>
              <a:buFontTx/>
              <a:buChar char="–"/>
            </a:pPr>
            <a:r>
              <a:rPr lang="pt-BR" altLang="pt-BR" b="1" dirty="0">
                <a:solidFill>
                  <a:srgbClr val="FF9900"/>
                </a:solidFill>
                <a:sym typeface="Symbol" panose="05050102010706020507" pitchFamily="18" charset="2"/>
              </a:rPr>
              <a:t> </a:t>
            </a:r>
            <a:r>
              <a:rPr lang="pt-BR" altLang="pt-BR" sz="2000" b="1" dirty="0">
                <a:solidFill>
                  <a:schemeClr val="accent1"/>
                </a:solidFill>
                <a:sym typeface="Symbol" panose="05050102010706020507" pitchFamily="18" charset="2"/>
              </a:rPr>
              <a:t> </a:t>
            </a:r>
            <a:r>
              <a:rPr lang="pt-BR" altLang="pt-BR" sz="2000" b="1" dirty="0">
                <a:solidFill>
                  <a:srgbClr val="FF9900"/>
                </a:solidFill>
                <a:sym typeface="Symbol" panose="05050102010706020507" pitchFamily="18" charset="2"/>
              </a:rPr>
              <a:t>nulidades</a:t>
            </a:r>
            <a:r>
              <a:rPr lang="pt-BR" altLang="pt-BR" sz="2000" b="1" dirty="0">
                <a:solidFill>
                  <a:schemeClr val="accent1"/>
                </a:solidFill>
                <a:sym typeface="Symbol" panose="05050102010706020507" pitchFamily="18" charset="2"/>
              </a:rPr>
              <a:t> no inquérito civil são relativas</a:t>
            </a:r>
          </a:p>
          <a:p>
            <a:pPr lvl="2" algn="l" eaLnBrk="1" hangingPunct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 Princípio da incolumidade do separável</a:t>
            </a:r>
          </a:p>
          <a:p>
            <a:pPr lvl="1" algn="l" eaLnBrk="1" hangingPunct="1">
              <a:lnSpc>
                <a:spcPct val="120000"/>
              </a:lnSpc>
            </a:pPr>
            <a:r>
              <a:rPr lang="pt-BR" altLang="pt-BR" sz="2000" b="1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  <a:r>
              <a:rPr lang="pt-BR" altLang="pt-BR" sz="2400" b="1" dirty="0">
                <a:solidFill>
                  <a:schemeClr val="accent1"/>
                </a:solidFill>
                <a:sym typeface="Symbol" panose="05050102010706020507" pitchFamily="18" charset="2"/>
              </a:rPr>
              <a:t>– quando é que pode haver a contaminação?</a:t>
            </a:r>
          </a:p>
          <a:p>
            <a:pPr lvl="2" algn="l" eaLnBrk="1" hangingPunct="1">
              <a:lnSpc>
                <a:spcPct val="120000"/>
              </a:lnSpc>
              <a:buClr>
                <a:srgbClr val="00FF00"/>
              </a:buClr>
              <a:buFont typeface="Wingdings" panose="05000000000000000000" pitchFamily="2" charset="2"/>
              <a:buChar char="ü"/>
            </a:pPr>
            <a:r>
              <a:rPr lang="pt-BR" altLang="pt-BR" sz="1800" b="1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A teoria dos </a:t>
            </a:r>
            <a:r>
              <a:rPr lang="en-US" altLang="pt-BR" sz="1800" b="1" i="1" dirty="0">
                <a:sym typeface="Symbol" panose="05050102010706020507" pitchFamily="18" charset="2"/>
              </a:rPr>
              <a:t>fruits of the poisonous tree</a:t>
            </a:r>
          </a:p>
        </p:txBody>
      </p:sp>
      <p:sp>
        <p:nvSpPr>
          <p:cNvPr id="12292" name="AutoShape 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0A60792-F9FC-4D4A-A19E-DABEEE236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638800"/>
            <a:ext cx="457200" cy="381000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  <p:sp>
        <p:nvSpPr>
          <p:cNvPr id="12293" name="AutoShape 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1DA6BBE5-D99B-429A-A8A6-045E3B4DA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5638800"/>
            <a:ext cx="457200" cy="381000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bldLvl="2" autoUpdateAnimBg="0"/>
      <p:bldP spid="12292" grpId="0" animBg="1"/>
      <p:bldP spid="1229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Número de Slide 5">
            <a:extLst>
              <a:ext uri="{FF2B5EF4-FFF2-40B4-BE49-F238E27FC236}">
                <a16:creationId xmlns:a16="http://schemas.microsoft.com/office/drawing/2014/main" id="{E499A01C-1BFF-4105-AFEA-556A8299C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855797A3-6E8C-4398-9BD4-D7E0C9B718EC}" type="slidenum">
              <a:rPr lang="pt-BR" altLang="pt-BR" sz="1400">
                <a:solidFill>
                  <a:srgbClr val="FF9900"/>
                </a:solidFill>
              </a:rPr>
              <a:pPr eaLnBrk="1" hangingPunct="1">
                <a:buFontTx/>
                <a:buNone/>
              </a:pPr>
              <a:t>15</a:t>
            </a:fld>
            <a:endParaRPr lang="pt-BR" altLang="pt-BR" sz="1400">
              <a:solidFill>
                <a:srgbClr val="FF9900"/>
              </a:solidFill>
            </a:endParaRPr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EA949F66-ACD7-4DEA-AC97-F1FE3DB1F0B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685800"/>
          </a:xfrm>
        </p:spPr>
        <p:txBody>
          <a:bodyPr/>
          <a:lstStyle/>
          <a:p>
            <a:pPr eaLnBrk="1" hangingPunct="1"/>
            <a:r>
              <a:rPr lang="pt-BR" altLang="pt-BR" b="1" dirty="0">
                <a:solidFill>
                  <a:srgbClr val="00FF00"/>
                </a:solidFill>
                <a:sym typeface="Symbol" panose="05050102010706020507" pitchFamily="18" charset="2"/>
              </a:rPr>
              <a:t>1ª Fase: </a:t>
            </a:r>
            <a:r>
              <a:rPr lang="pt-BR" altLang="pt-BR" b="1" dirty="0">
                <a:sym typeface="Symbol" panose="05050102010706020507" pitchFamily="18" charset="2"/>
              </a:rPr>
              <a:t>Instauração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36D86051-71CB-4F69-8266-73DBD37404B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90291" y="1628800"/>
            <a:ext cx="8507413" cy="4724400"/>
          </a:xfrm>
        </p:spPr>
        <p:txBody>
          <a:bodyPr/>
          <a:lstStyle/>
          <a:p>
            <a:pPr marL="990600" lvl="1" indent="-533400" algn="l" eaLnBrk="1" hangingPunct="1">
              <a:lnSpc>
                <a:spcPct val="110000"/>
              </a:lnSpc>
              <a:buFontTx/>
              <a:buChar char="–"/>
              <a:defRPr/>
            </a:pPr>
            <a:r>
              <a:rPr lang="pt-BR" altLang="pt-BR" b="1" dirty="0">
                <a:sym typeface="Symbol" pitchFamily="18" charset="2"/>
              </a:rPr>
              <a:t> Portaria do membro do MP</a:t>
            </a:r>
          </a:p>
          <a:p>
            <a:pPr marL="990600" lvl="1" indent="-533400" algn="l" eaLnBrk="1" hangingPunct="1">
              <a:lnSpc>
                <a:spcPct val="110000"/>
              </a:lnSpc>
              <a:buFontTx/>
              <a:buChar char="–"/>
              <a:defRPr/>
            </a:pPr>
            <a:endParaRPr lang="pt-BR" altLang="pt-BR" sz="1800" b="1" dirty="0">
              <a:solidFill>
                <a:schemeClr val="accent1"/>
              </a:solidFill>
              <a:sym typeface="Symbol" pitchFamily="18" charset="2"/>
            </a:endParaRPr>
          </a:p>
          <a:p>
            <a:pPr marL="990600" lvl="1" indent="-533400" algn="l" eaLnBrk="1" hangingPunct="1">
              <a:lnSpc>
                <a:spcPct val="110000"/>
              </a:lnSpc>
              <a:buFontTx/>
              <a:buChar char="–"/>
              <a:defRPr/>
            </a:pPr>
            <a:r>
              <a:rPr lang="pt-BR" altLang="pt-BR" sz="1800" b="1" dirty="0">
                <a:solidFill>
                  <a:schemeClr val="accent1"/>
                </a:solidFill>
                <a:sym typeface="Symbol" pitchFamily="18" charset="2"/>
              </a:rPr>
              <a:t>Res. 23/07-CNMP, art. 4º</a:t>
            </a:r>
          </a:p>
          <a:p>
            <a:pPr marL="1447800" lvl="2" indent="-533400" algn="l" eaLnBrk="1" hangingPunct="1">
              <a:lnSpc>
                <a:spcPct val="110000"/>
              </a:lnSpc>
              <a:buFontTx/>
              <a:buChar char="–"/>
              <a:defRPr/>
            </a:pPr>
            <a:r>
              <a:rPr lang="pt-BR" altLang="pt-BR" sz="1400" b="1" dirty="0">
                <a:solidFill>
                  <a:srgbClr val="FFC000"/>
                </a:solidFill>
                <a:sym typeface="Symbol" pitchFamily="18" charset="2"/>
              </a:rPr>
              <a:t>Apresentar os dados de identificação do investigado </a:t>
            </a:r>
          </a:p>
          <a:p>
            <a:pPr marL="1447800" lvl="2" indent="-533400" algn="l" eaLnBrk="1" hangingPunct="1">
              <a:lnSpc>
                <a:spcPct val="110000"/>
              </a:lnSpc>
              <a:buFontTx/>
              <a:buChar char="–"/>
              <a:defRPr/>
            </a:pPr>
            <a:r>
              <a:rPr lang="pt-BR" altLang="pt-BR" sz="1400" b="1" dirty="0">
                <a:solidFill>
                  <a:srgbClr val="FFC000"/>
                </a:solidFill>
                <a:sym typeface="Symbol" pitchFamily="18" charset="2"/>
              </a:rPr>
              <a:t>Estabelecer o objeto da investigação</a:t>
            </a:r>
          </a:p>
          <a:p>
            <a:pPr marL="1447800" lvl="2" indent="-533400" algn="l" eaLnBrk="1" hangingPunct="1">
              <a:lnSpc>
                <a:spcPct val="110000"/>
              </a:lnSpc>
              <a:buFontTx/>
              <a:buChar char="–"/>
              <a:defRPr/>
            </a:pPr>
            <a:r>
              <a:rPr lang="pt-BR" altLang="pt-BR" sz="1400" b="1" dirty="0">
                <a:solidFill>
                  <a:srgbClr val="FFC000"/>
                </a:solidFill>
                <a:sym typeface="Symbol" pitchFamily="18" charset="2"/>
              </a:rPr>
              <a:t>Indicar as diligências iniciais etc.</a:t>
            </a:r>
            <a:endParaRPr lang="pt-BR" altLang="pt-BR" sz="1400" b="1" dirty="0">
              <a:solidFill>
                <a:srgbClr val="FFC000"/>
              </a:solidFill>
            </a:endParaRPr>
          </a:p>
        </p:txBody>
      </p:sp>
      <p:sp>
        <p:nvSpPr>
          <p:cNvPr id="5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41DD2FC8-609C-42AB-81F7-7C6AF382F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18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Número de Slide 5">
            <a:extLst>
              <a:ext uri="{FF2B5EF4-FFF2-40B4-BE49-F238E27FC236}">
                <a16:creationId xmlns:a16="http://schemas.microsoft.com/office/drawing/2014/main" id="{AF337F38-5CAC-48F5-B98D-2A44D2EF2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C925264A-0C7C-4ABE-9FFF-7351914257FF}" type="slidenum">
              <a:rPr lang="pt-BR" altLang="pt-BR" sz="1400">
                <a:solidFill>
                  <a:srgbClr val="FF9900"/>
                </a:solidFill>
              </a:rPr>
              <a:pPr eaLnBrk="1" hangingPunct="1">
                <a:buFontTx/>
                <a:buNone/>
              </a:pPr>
              <a:t>16</a:t>
            </a:fld>
            <a:endParaRPr lang="pt-BR" altLang="pt-BR" sz="1400">
              <a:solidFill>
                <a:srgbClr val="FF9900"/>
              </a:solidFill>
            </a:endParaRPr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5A887C4D-7092-45DF-9F8D-63E0E1B8B71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27038" y="115888"/>
            <a:ext cx="8177410" cy="1512912"/>
          </a:xfrm>
        </p:spPr>
        <p:txBody>
          <a:bodyPr/>
          <a:lstStyle/>
          <a:p>
            <a:pPr eaLnBrk="1" hangingPunct="1"/>
            <a:r>
              <a:rPr lang="pt-BR" altLang="pt-BR" b="1" dirty="0">
                <a:sym typeface="Symbol" panose="05050102010706020507" pitchFamily="18" charset="2"/>
              </a:rPr>
              <a:t>Efeitos da instauração – I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C281917E-FCD3-45CC-B174-83D3250A1F6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4788" y="1628800"/>
            <a:ext cx="8534400" cy="3734544"/>
          </a:xfrm>
        </p:spPr>
        <p:txBody>
          <a:bodyPr/>
          <a:lstStyle/>
          <a:p>
            <a:pPr marL="990600" lvl="1" indent="-533400" algn="l" eaLnBrk="1" hangingPunct="1"/>
            <a:r>
              <a:rPr lang="pt-BR" altLang="pt-BR" b="1" dirty="0">
                <a:sym typeface="Symbol" panose="05050102010706020507" pitchFamily="18" charset="2"/>
              </a:rPr>
              <a:t>1. </a:t>
            </a:r>
            <a:r>
              <a:rPr lang="pt-BR" altLang="pt-BR" sz="2400" b="1" dirty="0">
                <a:solidFill>
                  <a:srgbClr val="FFFF00"/>
                </a:solidFill>
                <a:sym typeface="Symbol" panose="05050102010706020507" pitchFamily="18" charset="2"/>
              </a:rPr>
              <a:t>publicidade</a:t>
            </a:r>
            <a:r>
              <a:rPr lang="pt-BR" altLang="pt-BR" sz="2400" b="1" dirty="0">
                <a:sym typeface="Symbol" panose="05050102010706020507" pitchFamily="18" charset="2"/>
              </a:rPr>
              <a:t> </a:t>
            </a:r>
            <a:r>
              <a:rPr lang="pt-BR" altLang="pt-BR" sz="2000" b="1" dirty="0">
                <a:solidFill>
                  <a:srgbClr val="008080"/>
                </a:solidFill>
                <a:sym typeface="Symbol" panose="05050102010706020507" pitchFamily="18" charset="2"/>
              </a:rPr>
              <a:t>– veremos logo mais adiante</a:t>
            </a:r>
          </a:p>
          <a:p>
            <a:pPr marL="990600" lvl="1" indent="-533400" algn="l" eaLnBrk="1" hangingPunct="1"/>
            <a:r>
              <a:rPr lang="pt-BR" altLang="pt-BR" b="1" dirty="0">
                <a:sym typeface="Symbol" panose="05050102010706020507" pitchFamily="18" charset="2"/>
              </a:rPr>
              <a:t>2.</a:t>
            </a:r>
            <a:r>
              <a:rPr lang="pt-BR" altLang="pt-BR" sz="2400" b="1" dirty="0">
                <a:sym typeface="Symbol" panose="05050102010706020507" pitchFamily="18" charset="2"/>
              </a:rPr>
              <a:t> prática de </a:t>
            </a:r>
            <a:r>
              <a:rPr lang="pt-BR" altLang="pt-BR" sz="2400" b="1" dirty="0">
                <a:solidFill>
                  <a:srgbClr val="FFFF00"/>
                </a:solidFill>
                <a:sym typeface="Symbol" panose="05050102010706020507" pitchFamily="18" charset="2"/>
              </a:rPr>
              <a:t>atos administrativos executórios </a:t>
            </a:r>
            <a:r>
              <a:rPr lang="pt-BR" altLang="pt-BR" sz="1800" b="1" dirty="0">
                <a:sym typeface="Symbol" panose="05050102010706020507" pitchFamily="18" charset="2"/>
              </a:rPr>
              <a:t>(art. 26, V, LONMP; </a:t>
            </a:r>
            <a:r>
              <a:rPr lang="pt-BR" altLang="pt-BR" sz="2000" b="1" dirty="0">
                <a:sym typeface="Symbol" panose="05050102010706020507" pitchFamily="18" charset="2"/>
              </a:rPr>
              <a:t>notificações, requisições, atos de instrução, condução coercitiva </a:t>
            </a:r>
            <a:r>
              <a:rPr lang="pt-BR" altLang="pt-BR" sz="1800" b="1" u="sng" dirty="0">
                <a:sym typeface="Symbol" panose="05050102010706020507" pitchFamily="18" charset="2"/>
              </a:rPr>
              <a:t>exceto</a:t>
            </a:r>
            <a:r>
              <a:rPr lang="pt-BR" altLang="pt-BR" sz="1800" b="1" dirty="0">
                <a:sym typeface="Symbol" panose="05050102010706020507" pitchFamily="18" charset="2"/>
              </a:rPr>
              <a:t> p/ interrogatório – ADPF 395 e 444</a:t>
            </a:r>
            <a:r>
              <a:rPr lang="pt-BR" altLang="pt-BR" sz="2000" b="1" dirty="0">
                <a:sym typeface="Symbol" panose="05050102010706020507" pitchFamily="18" charset="2"/>
              </a:rPr>
              <a:t>)</a:t>
            </a:r>
          </a:p>
          <a:p>
            <a:pPr marL="990600" lvl="1" indent="-533400" algn="l" eaLnBrk="1" hangingPunct="1"/>
            <a:r>
              <a:rPr lang="pt-BR" altLang="pt-BR" b="1" dirty="0">
                <a:sym typeface="Symbol" panose="05050102010706020507" pitchFamily="18" charset="2"/>
              </a:rPr>
              <a:t>3. </a:t>
            </a:r>
            <a:r>
              <a:rPr lang="pt-BR" altLang="pt-BR" sz="2400" b="1" dirty="0">
                <a:solidFill>
                  <a:srgbClr val="FFFF00"/>
                </a:solidFill>
                <a:sym typeface="Symbol" panose="05050102010706020507" pitchFamily="18" charset="2"/>
              </a:rPr>
              <a:t>óbice à decadência </a:t>
            </a:r>
            <a:r>
              <a:rPr lang="pt-BR" altLang="pt-BR" sz="2400" b="1" dirty="0">
                <a:sym typeface="Symbol" panose="05050102010706020507" pitchFamily="18" charset="2"/>
              </a:rPr>
              <a:t>(CDC, art. 26, § 2º, III)</a:t>
            </a:r>
          </a:p>
          <a:p>
            <a:pPr marL="990600" lvl="1" indent="-533400" algn="l" eaLnBrk="1" hangingPunct="1"/>
            <a:r>
              <a:rPr lang="pt-BR" altLang="pt-BR" b="1" dirty="0">
                <a:sym typeface="Symbol" panose="05050102010706020507" pitchFamily="18" charset="2"/>
              </a:rPr>
              <a:t>4.</a:t>
            </a:r>
            <a:r>
              <a:rPr lang="pt-BR" altLang="pt-BR" sz="2400" b="1" dirty="0">
                <a:sym typeface="Symbol" panose="05050102010706020507" pitchFamily="18" charset="2"/>
              </a:rPr>
              <a:t> </a:t>
            </a:r>
            <a:r>
              <a:rPr lang="pt-BR" altLang="pt-BR" sz="2400" b="1" dirty="0">
                <a:solidFill>
                  <a:srgbClr val="FFFF00"/>
                </a:solidFill>
                <a:sym typeface="Symbol" panose="05050102010706020507" pitchFamily="18" charset="2"/>
              </a:rPr>
              <a:t>eficácia em juízo </a:t>
            </a:r>
            <a:r>
              <a:rPr lang="pt-BR" altLang="pt-BR" sz="2400" b="1" dirty="0">
                <a:sym typeface="Symbol" panose="05050102010706020507" pitchFamily="18" charset="2"/>
              </a:rPr>
              <a:t>(relativa)</a:t>
            </a:r>
          </a:p>
          <a:p>
            <a:pPr marL="990600" lvl="1" indent="-533400" algn="l" eaLnBrk="1" hangingPunct="1"/>
            <a:r>
              <a:rPr lang="pt-BR" altLang="pt-BR" b="1" dirty="0">
                <a:sym typeface="Symbol" panose="05050102010706020507" pitchFamily="18" charset="2"/>
              </a:rPr>
              <a:t>5.</a:t>
            </a:r>
            <a:r>
              <a:rPr lang="pt-BR" altLang="pt-BR" sz="2400" b="1" dirty="0">
                <a:solidFill>
                  <a:srgbClr val="FF3300"/>
                </a:solidFill>
                <a:sym typeface="Symbol" panose="05050102010706020507" pitchFamily="18" charset="2"/>
              </a:rPr>
              <a:t> </a:t>
            </a:r>
            <a:r>
              <a:rPr lang="pt-BR" altLang="pt-BR" sz="2400" b="1" dirty="0">
                <a:sym typeface="Symbol" panose="05050102010706020507" pitchFamily="18" charset="2"/>
              </a:rPr>
              <a:t>necessidade de</a:t>
            </a:r>
            <a:r>
              <a:rPr lang="pt-BR" altLang="pt-BR" sz="2400" b="1" dirty="0">
                <a:solidFill>
                  <a:srgbClr val="FF3300"/>
                </a:solidFill>
                <a:sym typeface="Symbol" panose="05050102010706020507" pitchFamily="18" charset="2"/>
              </a:rPr>
              <a:t> </a:t>
            </a:r>
            <a:r>
              <a:rPr lang="pt-BR" altLang="pt-BR" sz="2400" b="1" dirty="0">
                <a:solidFill>
                  <a:srgbClr val="FFFF00"/>
                </a:solidFill>
                <a:sym typeface="Symbol" panose="05050102010706020507" pitchFamily="18" charset="2"/>
              </a:rPr>
              <a:t>encerramento oficial e formal</a:t>
            </a:r>
            <a:r>
              <a:rPr lang="pt-BR" altLang="pt-BR" sz="2000" b="1" dirty="0">
                <a:sym typeface="Symbol" panose="05050102010706020507" pitchFamily="18" charset="2"/>
              </a:rPr>
              <a:t>, sob controle do colegiado competente</a:t>
            </a:r>
          </a:p>
        </p:txBody>
      </p:sp>
      <p:sp>
        <p:nvSpPr>
          <p:cNvPr id="37892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EA9610C-9F54-46DD-A6AB-7D147335AE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build="p" bldLvl="2" autoUpdateAnimBg="0"/>
      <p:bldP spid="3789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Número de Slide 5">
            <a:extLst>
              <a:ext uri="{FF2B5EF4-FFF2-40B4-BE49-F238E27FC236}">
                <a16:creationId xmlns:a16="http://schemas.microsoft.com/office/drawing/2014/main" id="{29EEACBE-6F27-444F-9422-9F1AC45A3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E53F5765-06FE-459F-9BC6-86E1D039CE87}" type="slidenum">
              <a:rPr lang="pt-BR" altLang="pt-BR" sz="1400">
                <a:solidFill>
                  <a:srgbClr val="FF9900"/>
                </a:solidFill>
              </a:rPr>
              <a:pPr eaLnBrk="1" hangingPunct="1">
                <a:buFontTx/>
                <a:buNone/>
              </a:pPr>
              <a:t>17</a:t>
            </a:fld>
            <a:endParaRPr lang="pt-BR" altLang="pt-BR" sz="1400">
              <a:solidFill>
                <a:srgbClr val="FF9900"/>
              </a:solidFill>
            </a:endParaRPr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F54A0871-63D5-4CB6-ACD9-81BC559C404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982" y="764704"/>
            <a:ext cx="8591550" cy="4752528"/>
          </a:xfrm>
        </p:spPr>
        <p:txBody>
          <a:bodyPr/>
          <a:lstStyle/>
          <a:p>
            <a:pPr marL="990600" lvl="1" indent="-533400" algn="l" eaLnBrk="1" hangingPunct="1"/>
            <a:r>
              <a:rPr lang="pt-BR" altLang="pt-BR" b="1" dirty="0">
                <a:sym typeface="Symbol" panose="05050102010706020507" pitchFamily="18" charset="2"/>
              </a:rPr>
              <a:t>6. </a:t>
            </a:r>
            <a:r>
              <a:rPr lang="pt-BR" altLang="pt-BR" sz="2400" b="1" dirty="0">
                <a:solidFill>
                  <a:srgbClr val="FFFF00"/>
                </a:solidFill>
                <a:sym typeface="Symbol" panose="05050102010706020507" pitchFamily="18" charset="2"/>
              </a:rPr>
              <a:t>posição das testemunhas</a:t>
            </a:r>
          </a:p>
          <a:p>
            <a:pPr marL="1371600" lvl="2" indent="-457200" algn="l" eaLnBrk="1" hangingPunct="1">
              <a:buFontTx/>
              <a:buChar char="•"/>
            </a:pPr>
            <a:r>
              <a:rPr lang="pt-BR" altLang="pt-BR" sz="2000" b="1" dirty="0">
                <a:sym typeface="Symbol" panose="05050102010706020507" pitchFamily="18" charset="2"/>
              </a:rPr>
              <a:t> </a:t>
            </a:r>
            <a:r>
              <a:rPr lang="pt-BR" altLang="pt-BR" sz="1800" b="1" dirty="0">
                <a:solidFill>
                  <a:schemeClr val="accent1"/>
                </a:solidFill>
                <a:sym typeface="Symbol" panose="05050102010706020507" pitchFamily="18" charset="2"/>
              </a:rPr>
              <a:t>Existe o</a:t>
            </a:r>
            <a:r>
              <a:rPr lang="pt-BR" altLang="pt-BR" sz="2000" b="1" dirty="0">
                <a:sym typeface="Symbol" panose="05050102010706020507" pitchFamily="18" charset="2"/>
              </a:rPr>
              <a:t> </a:t>
            </a:r>
            <a:r>
              <a:rPr lang="pt-BR" altLang="pt-BR" sz="1800" b="1" dirty="0">
                <a:solidFill>
                  <a:schemeClr val="accent1"/>
                </a:solidFill>
                <a:sym typeface="Symbol" panose="05050102010706020507" pitchFamily="18" charset="2"/>
              </a:rPr>
              <a:t>dever de dizer a verdade?</a:t>
            </a:r>
            <a:r>
              <a:rPr lang="pt-BR" altLang="pt-BR" sz="1800" b="1" dirty="0">
                <a:solidFill>
                  <a:srgbClr val="FFCC00"/>
                </a:solidFill>
                <a:sym typeface="Symbol" panose="05050102010706020507" pitchFamily="18" charset="2"/>
              </a:rPr>
              <a:t> </a:t>
            </a:r>
          </a:p>
          <a:p>
            <a:pPr marL="1752600" lvl="3" indent="-381000" algn="l" eaLnBrk="1" hangingPunct="1">
              <a:buFontTx/>
              <a:buChar char="–"/>
            </a:pPr>
            <a:r>
              <a:rPr lang="pt-BR" altLang="pt-BR" sz="1600" b="1" dirty="0">
                <a:solidFill>
                  <a:srgbClr val="00FF00"/>
                </a:solidFill>
                <a:sym typeface="Symbol" panose="05050102010706020507" pitchFamily="18" charset="2"/>
              </a:rPr>
              <a:t>o problema do crime do art. 342 CP (falso testemunho)</a:t>
            </a:r>
          </a:p>
          <a:p>
            <a:pPr marL="1752600" lvl="3" indent="-381000" algn="l" eaLnBrk="1" hangingPunct="1">
              <a:buFontTx/>
              <a:buChar char="–"/>
            </a:pPr>
            <a:r>
              <a:rPr lang="pt-BR" altLang="pt-BR" sz="1600" b="1" dirty="0">
                <a:solidFill>
                  <a:srgbClr val="00FF00"/>
                </a:solidFill>
                <a:sym typeface="Symbol" panose="05050102010706020507" pitchFamily="18" charset="2"/>
              </a:rPr>
              <a:t>o</a:t>
            </a:r>
            <a:r>
              <a:rPr lang="pt-BR" altLang="pt-BR" sz="1400" b="1" dirty="0">
                <a:solidFill>
                  <a:srgbClr val="00FF00"/>
                </a:solidFill>
                <a:sym typeface="Symbol" panose="05050102010706020507" pitchFamily="18" charset="2"/>
              </a:rPr>
              <a:t> art. 339 CP – Lei n. 10.028, 19-10-00 (denunciação caluniosa)</a:t>
            </a:r>
          </a:p>
          <a:p>
            <a:pPr marL="990600" lvl="1" indent="-533400" algn="l" eaLnBrk="1" hangingPunct="1"/>
            <a:r>
              <a:rPr lang="pt-BR" altLang="pt-BR" b="1" dirty="0">
                <a:sym typeface="Symbol" panose="05050102010706020507" pitchFamily="18" charset="2"/>
              </a:rPr>
              <a:t>7.</a:t>
            </a:r>
            <a:r>
              <a:rPr lang="pt-BR" altLang="pt-BR" sz="2400" b="1" dirty="0">
                <a:sym typeface="Symbol" panose="05050102010706020507" pitchFamily="18" charset="2"/>
              </a:rPr>
              <a:t> </a:t>
            </a:r>
            <a:r>
              <a:rPr lang="pt-BR" altLang="pt-BR" sz="2400" b="1" dirty="0">
                <a:solidFill>
                  <a:srgbClr val="FFFF00"/>
                </a:solidFill>
                <a:sym typeface="Symbol" panose="05050102010706020507" pitchFamily="18" charset="2"/>
              </a:rPr>
              <a:t>posição do indiciado</a:t>
            </a:r>
          </a:p>
          <a:p>
            <a:pPr marL="1371600" lvl="2" indent="-457200" algn="l" eaLnBrk="1" hangingPunct="1">
              <a:lnSpc>
                <a:spcPts val="1800"/>
              </a:lnSpc>
              <a:buFontTx/>
              <a:buChar char="•"/>
            </a:pPr>
            <a:r>
              <a:rPr lang="pt-BR" altLang="pt-BR" sz="1800" b="1" dirty="0">
                <a:solidFill>
                  <a:srgbClr val="FFCC00"/>
                </a:solidFill>
                <a:sym typeface="Symbol" panose="05050102010706020507" pitchFamily="18" charset="2"/>
              </a:rPr>
              <a:t>não é testemunha (</a:t>
            </a:r>
            <a:r>
              <a:rPr lang="pt-BR" altLang="pt-BR" sz="1800" b="1" i="1" dirty="0">
                <a:solidFill>
                  <a:srgbClr val="FFCC00"/>
                </a:solidFill>
                <a:sym typeface="Symbol" panose="05050102010706020507" pitchFamily="18" charset="2"/>
              </a:rPr>
              <a:t>tertius</a:t>
            </a:r>
            <a:r>
              <a:rPr lang="pt-BR" altLang="pt-BR" sz="1800" b="1" dirty="0">
                <a:solidFill>
                  <a:srgbClr val="FFCC00"/>
                </a:solidFill>
                <a:sym typeface="Symbol" panose="05050102010706020507" pitchFamily="18" charset="2"/>
              </a:rPr>
              <a:t>) </a:t>
            </a:r>
          </a:p>
          <a:p>
            <a:pPr marL="1371600" lvl="2" indent="-457200" algn="l" eaLnBrk="1" hangingPunct="1">
              <a:lnSpc>
                <a:spcPts val="1800"/>
              </a:lnSpc>
              <a:buFontTx/>
              <a:buChar char="•"/>
            </a:pPr>
            <a:r>
              <a:rPr lang="pt-BR" altLang="pt-BR" sz="1800" b="1" dirty="0">
                <a:solidFill>
                  <a:srgbClr val="FFCC00"/>
                </a:solidFill>
                <a:sym typeface="Symbol" panose="05050102010706020507" pitchFamily="18" charset="2"/>
              </a:rPr>
              <a:t>não existe o dever de autoacusação em nosso Direito</a:t>
            </a:r>
          </a:p>
          <a:p>
            <a:pPr marL="1371600" lvl="2" indent="-457200" algn="l" eaLnBrk="1" hangingPunct="1">
              <a:lnSpc>
                <a:spcPts val="1800"/>
              </a:lnSpc>
              <a:buFontTx/>
              <a:buChar char="•"/>
            </a:pPr>
            <a:r>
              <a:rPr lang="pt-BR" altLang="pt-BR" sz="1800" b="1" dirty="0">
                <a:solidFill>
                  <a:srgbClr val="FFCC00"/>
                </a:solidFill>
                <a:sym typeface="Symbol" panose="05050102010706020507" pitchFamily="18" charset="2"/>
              </a:rPr>
              <a:t>os direitos do indiciado (comparecimento, silêncio, </a:t>
            </a:r>
            <a:r>
              <a:rPr lang="pt-BR" altLang="pt-BR" sz="1800" b="1" dirty="0" err="1">
                <a:solidFill>
                  <a:srgbClr val="FFCC00"/>
                </a:solidFill>
                <a:sym typeface="Symbol" panose="05050102010706020507" pitchFamily="18" charset="2"/>
              </a:rPr>
              <a:t>advog</a:t>
            </a:r>
            <a:r>
              <a:rPr lang="pt-BR" altLang="pt-BR" sz="1800" b="1" dirty="0">
                <a:solidFill>
                  <a:srgbClr val="FFCC00"/>
                </a:solidFill>
                <a:sym typeface="Symbol" panose="05050102010706020507" pitchFamily="18" charset="2"/>
              </a:rPr>
              <a:t>.)</a:t>
            </a:r>
          </a:p>
          <a:p>
            <a:pPr marL="1371600" lvl="2" indent="-457200" algn="l" eaLnBrk="1" hangingPunct="1">
              <a:lnSpc>
                <a:spcPts val="1800"/>
              </a:lnSpc>
              <a:buFontTx/>
              <a:buChar char="•"/>
            </a:pPr>
            <a:r>
              <a:rPr lang="pt-BR" altLang="pt-BR" sz="1800" b="1" dirty="0">
                <a:solidFill>
                  <a:srgbClr val="FFCC00"/>
                </a:solidFill>
                <a:sym typeface="Symbol" panose="05050102010706020507" pitchFamily="18" charset="2"/>
              </a:rPr>
              <a:t>o papel do advogado </a:t>
            </a:r>
            <a:r>
              <a:rPr lang="pt-BR" altLang="pt-BR" sz="1800" b="1" dirty="0">
                <a:latin typeface="Symbol" panose="05050102010706020507" pitchFamily="18" charset="2"/>
                <a:sym typeface="Symbol" panose="05050102010706020507" pitchFamily="18" charset="2"/>
              </a:rPr>
              <a:t></a:t>
            </a:r>
            <a:r>
              <a:rPr lang="pt-BR" altLang="pt-BR" sz="1800" b="1" dirty="0">
                <a:sym typeface="Symbol" panose="05050102010706020507" pitchFamily="18" charset="2"/>
              </a:rPr>
              <a:t> exame mais adiante</a:t>
            </a:r>
          </a:p>
          <a:p>
            <a:pPr lvl="1" algn="l" eaLnBrk="1" hangingPunct="1"/>
            <a:r>
              <a:rPr lang="pt-BR" altLang="pt-BR" b="1" dirty="0">
                <a:sym typeface="Symbol" panose="05050102010706020507" pitchFamily="18" charset="2"/>
              </a:rPr>
              <a:t>8. </a:t>
            </a:r>
            <a:r>
              <a:rPr lang="pt-BR" altLang="pt-BR" sz="2400" b="1" dirty="0">
                <a:solidFill>
                  <a:srgbClr val="FFFF00"/>
                </a:solidFill>
                <a:sym typeface="Symbol" panose="05050102010706020507" pitchFamily="18" charset="2"/>
              </a:rPr>
              <a:t>prova emprestada</a:t>
            </a:r>
          </a:p>
          <a:p>
            <a:pPr lvl="1" algn="l" eaLnBrk="1" hangingPunct="1"/>
            <a:r>
              <a:rPr lang="pt-BR" altLang="pt-BR" sz="1400" b="1" dirty="0">
                <a:solidFill>
                  <a:srgbClr val="FFC000"/>
                </a:solidFill>
                <a:sym typeface="Symbol" panose="05050102010706020507" pitchFamily="18" charset="2"/>
              </a:rPr>
              <a:t>	- jurisprudência: mesmas partes, contraditório, identidade do fato probando</a:t>
            </a:r>
          </a:p>
          <a:p>
            <a:pPr lvl="1" algn="l" eaLnBrk="1" hangingPunct="1"/>
            <a:r>
              <a:rPr lang="pt-BR" altLang="pt-BR" sz="1400" b="1" dirty="0">
                <a:solidFill>
                  <a:srgbClr val="FFC000"/>
                </a:solidFill>
                <a:sym typeface="Symbol" panose="05050102010706020507" pitchFamily="18" charset="2"/>
              </a:rPr>
              <a:t>	- CPC, a</a:t>
            </a:r>
            <a:r>
              <a:rPr lang="pt-BR" sz="1400" dirty="0">
                <a:solidFill>
                  <a:srgbClr val="FFC000"/>
                </a:solidFill>
              </a:rPr>
              <a:t>rt. 372. O juiz poderá admitir a utilização de prova produzida em outro processo,</a:t>
            </a:r>
          </a:p>
          <a:p>
            <a:pPr lvl="1" algn="l" eaLnBrk="1" hangingPunct="1"/>
            <a:r>
              <a:rPr lang="pt-BR" sz="1400" dirty="0">
                <a:solidFill>
                  <a:srgbClr val="FFC000"/>
                </a:solidFill>
              </a:rPr>
              <a:t>            atribuindo-lhe o </a:t>
            </a:r>
            <a:r>
              <a:rPr lang="pt-BR" sz="1400" b="1" u="sng" dirty="0">
                <a:solidFill>
                  <a:srgbClr val="FFC000"/>
                </a:solidFill>
              </a:rPr>
              <a:t>valor que considerar adequado</a:t>
            </a:r>
            <a:r>
              <a:rPr lang="pt-BR" sz="1400" dirty="0">
                <a:solidFill>
                  <a:srgbClr val="FFC000"/>
                </a:solidFill>
              </a:rPr>
              <a:t>, </a:t>
            </a:r>
            <a:r>
              <a:rPr lang="pt-BR" sz="1400" b="1" dirty="0">
                <a:solidFill>
                  <a:srgbClr val="FFC000"/>
                </a:solidFill>
              </a:rPr>
              <a:t>observado o </a:t>
            </a:r>
            <a:r>
              <a:rPr lang="pt-BR" sz="1400" b="1" u="sng" dirty="0">
                <a:solidFill>
                  <a:srgbClr val="FFC000"/>
                </a:solidFill>
              </a:rPr>
              <a:t>contraditório</a:t>
            </a:r>
            <a:r>
              <a:rPr lang="pt-BR" sz="1200" b="1" dirty="0">
                <a:solidFill>
                  <a:srgbClr val="FFC000"/>
                </a:solidFill>
              </a:rPr>
              <a:t> </a:t>
            </a:r>
          </a:p>
          <a:p>
            <a:pPr lvl="1" algn="l" eaLnBrk="1" hangingPunct="1"/>
            <a:r>
              <a:rPr lang="pt-BR" sz="1200" b="1" dirty="0">
                <a:solidFill>
                  <a:srgbClr val="FFC000"/>
                </a:solidFill>
              </a:rPr>
              <a:t>	   [ nesse sentido, Nery </a:t>
            </a:r>
            <a:r>
              <a:rPr lang="pt-BR" sz="1200" b="1" i="1" dirty="0" err="1">
                <a:solidFill>
                  <a:srgbClr val="FFC000"/>
                </a:solidFill>
              </a:rPr>
              <a:t>Coment</a:t>
            </a:r>
            <a:r>
              <a:rPr lang="pt-BR" sz="1200" b="1" i="1" dirty="0">
                <a:solidFill>
                  <a:srgbClr val="FFC000"/>
                </a:solidFill>
              </a:rPr>
              <a:t>. CPC</a:t>
            </a:r>
            <a:r>
              <a:rPr lang="pt-BR" sz="1200" b="1" dirty="0">
                <a:solidFill>
                  <a:srgbClr val="FFC000"/>
                </a:solidFill>
              </a:rPr>
              <a:t>)</a:t>
            </a:r>
            <a:endParaRPr lang="pt-BR" altLang="pt-BR" sz="1400" b="1" dirty="0">
              <a:solidFill>
                <a:srgbClr val="FFC000"/>
              </a:solidFill>
              <a:sym typeface="Symbol" panose="05050102010706020507" pitchFamily="18" charset="2"/>
            </a:endParaRP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934F623-978B-4FFD-9A0A-4888BDB12C9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67544" y="32048"/>
            <a:ext cx="7772400" cy="762000"/>
          </a:xfrm>
          <a:noFill/>
        </p:spPr>
        <p:txBody>
          <a:bodyPr anchor="b"/>
          <a:lstStyle/>
          <a:p>
            <a:pPr eaLnBrk="1" hangingPunct="1"/>
            <a:r>
              <a:rPr lang="pt-BR" altLang="pt-BR" b="1" dirty="0">
                <a:sym typeface="Symbol" panose="05050102010706020507" pitchFamily="18" charset="2"/>
              </a:rPr>
              <a:t>Efeitos da instauração – II</a:t>
            </a:r>
            <a:endParaRPr lang="pt-BR" altLang="pt-BR" b="1" dirty="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1F24BF71-D866-4BC9-9B59-8CCCBB6280D5}"/>
              </a:ext>
            </a:extLst>
          </p:cNvPr>
          <p:cNvGrpSpPr>
            <a:grpSpLocks/>
          </p:cNvGrpSpPr>
          <p:nvPr/>
        </p:nvGrpSpPr>
        <p:grpSpPr bwMode="auto">
          <a:xfrm>
            <a:off x="7162800" y="5638800"/>
            <a:ext cx="1219200" cy="381000"/>
            <a:chOff x="3552" y="3600"/>
            <a:chExt cx="768" cy="240"/>
          </a:xfrm>
        </p:grpSpPr>
        <p:sp>
          <p:nvSpPr>
            <p:cNvPr id="17414" name="AutoShape 5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5F213FE7-F235-4EAD-98FB-DF4E5A45B6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3600"/>
              <a:ext cx="288" cy="240"/>
            </a:xfrm>
            <a:prstGeom prst="actionButtonBlan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Char char="•"/>
                <a:defRPr sz="3200">
                  <a:solidFill>
                    <a:srgbClr val="CC99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rgbClr val="00FF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rgbClr val="FF99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Char char="–"/>
              </a:pPr>
              <a:endParaRPr lang="pt-BR" altLang="pt-BR" sz="2800">
                <a:solidFill>
                  <a:schemeClr val="tx1"/>
                </a:solidFill>
              </a:endParaRPr>
            </a:p>
          </p:txBody>
        </p:sp>
        <p:sp>
          <p:nvSpPr>
            <p:cNvPr id="17415" name="AutoShape 6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5B342C24-C98D-444B-ABAB-F44103771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600"/>
              <a:ext cx="288" cy="240"/>
            </a:xfrm>
            <a:prstGeom prst="actionButtonBlan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Char char="•"/>
                <a:defRPr sz="3200">
                  <a:solidFill>
                    <a:srgbClr val="CC99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rgbClr val="00FF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rgbClr val="FF99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Char char="–"/>
              </a:pPr>
              <a:endParaRPr lang="pt-BR" altLang="pt-BR" sz="280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Número de Slide 5">
            <a:extLst>
              <a:ext uri="{FF2B5EF4-FFF2-40B4-BE49-F238E27FC236}">
                <a16:creationId xmlns:a16="http://schemas.microsoft.com/office/drawing/2014/main" id="{E499A01C-1BFF-4105-AFEA-556A8299C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855797A3-6E8C-4398-9BD4-D7E0C9B718EC}" type="slidenum">
              <a:rPr lang="pt-BR" altLang="pt-BR" sz="1400">
                <a:solidFill>
                  <a:srgbClr val="FF9900"/>
                </a:solidFill>
              </a:rPr>
              <a:pPr eaLnBrk="1" hangingPunct="1">
                <a:buFontTx/>
                <a:buNone/>
              </a:pPr>
              <a:t>18</a:t>
            </a:fld>
            <a:endParaRPr lang="pt-BR" altLang="pt-BR" sz="1400">
              <a:solidFill>
                <a:srgbClr val="FF9900"/>
              </a:solidFill>
            </a:endParaRPr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EA949F66-ACD7-4DEA-AC97-F1FE3DB1F0B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685800"/>
          </a:xfrm>
        </p:spPr>
        <p:txBody>
          <a:bodyPr/>
          <a:lstStyle/>
          <a:p>
            <a:pPr eaLnBrk="1" hangingPunct="1"/>
            <a:r>
              <a:rPr lang="pt-BR" altLang="pt-BR" b="1" dirty="0">
                <a:solidFill>
                  <a:srgbClr val="00FF00"/>
                </a:solidFill>
                <a:sym typeface="Symbol" panose="05050102010706020507" pitchFamily="18" charset="2"/>
              </a:rPr>
              <a:t>2ª Fase: </a:t>
            </a:r>
            <a:r>
              <a:rPr lang="pt-BR" altLang="pt-BR" b="1" dirty="0">
                <a:sym typeface="Symbol" panose="05050102010706020507" pitchFamily="18" charset="2"/>
              </a:rPr>
              <a:t>Instrução — I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36D86051-71CB-4F69-8266-73DBD37404B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7200" y="914400"/>
            <a:ext cx="8507413" cy="4724400"/>
          </a:xfrm>
        </p:spPr>
        <p:txBody>
          <a:bodyPr/>
          <a:lstStyle/>
          <a:p>
            <a:pPr marL="990600" lvl="1" indent="-533400" algn="l" eaLnBrk="1" hangingPunct="1">
              <a:lnSpc>
                <a:spcPct val="110000"/>
              </a:lnSpc>
              <a:buFontTx/>
              <a:buChar char="–"/>
              <a:defRPr/>
            </a:pPr>
            <a:r>
              <a:rPr lang="pt-BR" altLang="pt-BR" b="1" dirty="0">
                <a:sym typeface="Symbol" pitchFamily="18" charset="2"/>
              </a:rPr>
              <a:t> coleta de quaisquer provas admissíveis</a:t>
            </a:r>
          </a:p>
          <a:p>
            <a:pPr marL="990600" lvl="1" indent="-533400" algn="l" eaLnBrk="1" hangingPunct="1">
              <a:lnSpc>
                <a:spcPct val="110000"/>
              </a:lnSpc>
              <a:buFontTx/>
              <a:buChar char="–"/>
              <a:defRPr/>
            </a:pPr>
            <a:r>
              <a:rPr lang="pt-BR" altLang="pt-BR" b="1" dirty="0">
                <a:sym typeface="Symbol" pitchFamily="18" charset="2"/>
              </a:rPr>
              <a:t> semelhanças com o IP / processos </a:t>
            </a:r>
            <a:r>
              <a:rPr lang="pt-BR" altLang="pt-BR" b="1" dirty="0" err="1">
                <a:sym typeface="Symbol" pitchFamily="18" charset="2"/>
              </a:rPr>
              <a:t>admin</a:t>
            </a:r>
            <a:r>
              <a:rPr lang="pt-BR" altLang="pt-BR" b="1" dirty="0">
                <a:sym typeface="Symbol" pitchFamily="18" charset="2"/>
              </a:rPr>
              <a:t>.</a:t>
            </a:r>
          </a:p>
          <a:p>
            <a:pPr marL="990600" lvl="1" indent="-533400" algn="l" eaLnBrk="1" hangingPunct="1">
              <a:lnSpc>
                <a:spcPct val="110000"/>
              </a:lnSpc>
              <a:buFontTx/>
              <a:buChar char="–"/>
              <a:defRPr/>
            </a:pPr>
            <a:r>
              <a:rPr lang="pt-BR" altLang="pt-BR" b="1" dirty="0">
                <a:sym typeface="Symbol" pitchFamily="18" charset="2"/>
              </a:rPr>
              <a:t> questões especiais: </a:t>
            </a:r>
          </a:p>
          <a:p>
            <a:pPr marL="1371600" lvl="2" indent="-457200" algn="l" eaLnBrk="1" hangingPunct="1">
              <a:lnSpc>
                <a:spcPct val="110000"/>
              </a:lnSpc>
              <a:buClr>
                <a:srgbClr val="FFFF59"/>
              </a:buClr>
              <a:buSzPct val="95000"/>
              <a:buFont typeface="Wingdings" pitchFamily="2" charset="2"/>
              <a:buAutoNum type="arabicPeriod"/>
              <a:defRPr/>
            </a:pPr>
            <a:r>
              <a:rPr lang="pt-BR" altLang="pt-BR" b="1" dirty="0">
                <a:solidFill>
                  <a:schemeClr val="folHlink"/>
                </a:solidFill>
                <a:sym typeface="Symbol" pitchFamily="18" charset="2"/>
              </a:rPr>
              <a:t> </a:t>
            </a:r>
            <a:r>
              <a:rPr lang="pt-BR" altLang="pt-BR" b="1" dirty="0">
                <a:sym typeface="Symbol" pitchFamily="18" charset="2"/>
              </a:rPr>
              <a:t>escuta telefônica </a:t>
            </a:r>
            <a:r>
              <a:rPr lang="pt-BR" altLang="pt-BR" sz="2000" b="1" dirty="0">
                <a:solidFill>
                  <a:srgbClr val="FFC000"/>
                </a:solidFill>
                <a:sym typeface="Symbol" pitchFamily="18" charset="2"/>
              </a:rPr>
              <a:t>⇒</a:t>
            </a:r>
            <a:r>
              <a:rPr lang="pt-BR" altLang="pt-BR" sz="2000" b="1" dirty="0">
                <a:solidFill>
                  <a:schemeClr val="accent2">
                    <a:lumMod val="20000"/>
                    <a:lumOff val="80000"/>
                  </a:schemeClr>
                </a:solidFill>
                <a:sym typeface="Symbol" pitchFamily="18" charset="2"/>
              </a:rPr>
              <a:t> autorização judicial </a:t>
            </a:r>
            <a:r>
              <a:rPr lang="pt-BR" altLang="pt-BR" sz="1400" b="1" dirty="0">
                <a:sym typeface="Symbol" pitchFamily="18" charset="2"/>
              </a:rPr>
              <a:t>(CF 5º, XII)</a:t>
            </a:r>
          </a:p>
          <a:p>
            <a:pPr marL="1371600" lvl="2" indent="-457200" algn="l" eaLnBrk="1" hangingPunct="1">
              <a:lnSpc>
                <a:spcPct val="110000"/>
              </a:lnSpc>
              <a:buClr>
                <a:srgbClr val="FFFF59"/>
              </a:buClr>
              <a:buSzPct val="95000"/>
              <a:buFont typeface="Wingdings" pitchFamily="2" charset="2"/>
              <a:buAutoNum type="arabicPeriod"/>
              <a:defRPr/>
            </a:pPr>
            <a:r>
              <a:rPr lang="pt-BR" altLang="pt-BR" b="1" dirty="0">
                <a:solidFill>
                  <a:schemeClr val="folHlink"/>
                </a:solidFill>
                <a:sym typeface="Symbol" pitchFamily="18" charset="2"/>
              </a:rPr>
              <a:t> </a:t>
            </a:r>
            <a:r>
              <a:rPr lang="pt-BR" altLang="pt-BR" b="1" dirty="0">
                <a:sym typeface="Symbol" pitchFamily="18" charset="2"/>
              </a:rPr>
              <a:t>busca domiciliar  </a:t>
            </a:r>
            <a:r>
              <a:rPr lang="pt-BR" altLang="pt-BR" sz="2000" b="1" dirty="0">
                <a:solidFill>
                  <a:srgbClr val="FFC000"/>
                </a:solidFill>
                <a:sym typeface="Symbol" pitchFamily="18" charset="2"/>
              </a:rPr>
              <a:t>⇒</a:t>
            </a:r>
            <a:r>
              <a:rPr lang="pt-BR" altLang="pt-BR" sz="2000" b="1" dirty="0">
                <a:solidFill>
                  <a:schemeClr val="accent2">
                    <a:lumMod val="20000"/>
                    <a:lumOff val="80000"/>
                  </a:schemeClr>
                </a:solidFill>
                <a:sym typeface="Symbol" pitchFamily="18" charset="2"/>
              </a:rPr>
              <a:t> determinação judicial </a:t>
            </a:r>
            <a:r>
              <a:rPr lang="pt-BR" altLang="pt-BR" sz="1400" b="1" dirty="0">
                <a:sym typeface="Symbol" pitchFamily="18" charset="2"/>
              </a:rPr>
              <a:t>(CF 5º, XI)</a:t>
            </a:r>
          </a:p>
          <a:p>
            <a:pPr marL="1371600" lvl="2" indent="-457200" algn="l" eaLnBrk="1" hangingPunct="1">
              <a:lnSpc>
                <a:spcPct val="110000"/>
              </a:lnSpc>
              <a:buClr>
                <a:srgbClr val="FFFF59"/>
              </a:buClr>
              <a:buSzPct val="95000"/>
              <a:buFont typeface="Wingdings" pitchFamily="2" charset="2"/>
              <a:buAutoNum type="arabicPeriod"/>
              <a:defRPr/>
            </a:pPr>
            <a:r>
              <a:rPr lang="pt-BR" altLang="pt-BR" b="1" dirty="0">
                <a:solidFill>
                  <a:schemeClr val="folHlink"/>
                </a:solidFill>
                <a:sym typeface="Symbol" pitchFamily="18" charset="2"/>
              </a:rPr>
              <a:t> </a:t>
            </a:r>
            <a:r>
              <a:rPr lang="pt-BR" altLang="pt-BR" b="1" dirty="0">
                <a:sym typeface="Symbol" pitchFamily="18" charset="2"/>
              </a:rPr>
              <a:t>a questão do sigilo bancário ou fiscal etc.</a:t>
            </a:r>
          </a:p>
          <a:p>
            <a:pPr marL="1752600" lvl="3" indent="-381000" algn="l" eaLnBrk="1" hangingPunct="1">
              <a:lnSpc>
                <a:spcPct val="110000"/>
              </a:lnSpc>
              <a:defRPr/>
            </a:pPr>
            <a:r>
              <a:rPr lang="pt-BR" altLang="pt-BR" b="1" dirty="0">
                <a:solidFill>
                  <a:schemeClr val="accent1"/>
                </a:solidFill>
                <a:sym typeface="Symbol" pitchFamily="18" charset="2"/>
              </a:rPr>
              <a:t> (mais adiante</a:t>
            </a:r>
            <a:r>
              <a:rPr lang="pt-BR" altLang="pt-BR" sz="1800" b="1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5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41DD2FC8-609C-42AB-81F7-7C6AF382F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utoUpdateAnimBg="0"/>
      <p:bldP spid="56323" grpId="0" build="p" bldLvl="3" autoUpdateAnimBg="0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5">
            <a:extLst>
              <a:ext uri="{FF2B5EF4-FFF2-40B4-BE49-F238E27FC236}">
                <a16:creationId xmlns:a16="http://schemas.microsoft.com/office/drawing/2014/main" id="{81E8E8AA-84D1-4223-A521-2EE764403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C699B659-B0F4-40BD-A247-CE8B64844539}" type="slidenum">
              <a:rPr lang="pt-BR" altLang="pt-BR" sz="1400">
                <a:solidFill>
                  <a:srgbClr val="FF9900"/>
                </a:solidFill>
              </a:rPr>
              <a:pPr eaLnBrk="1" hangingPunct="1">
                <a:buFontTx/>
                <a:buNone/>
              </a:pPr>
              <a:t>19</a:t>
            </a:fld>
            <a:endParaRPr lang="pt-BR" altLang="pt-BR" sz="1400">
              <a:solidFill>
                <a:srgbClr val="FF9900"/>
              </a:solidFill>
            </a:endParaRPr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27E2C1E9-2771-4907-A88C-AE91A25BA4F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1143000"/>
            <a:ext cx="8534400" cy="4648200"/>
          </a:xfrm>
        </p:spPr>
        <p:txBody>
          <a:bodyPr/>
          <a:lstStyle/>
          <a:p>
            <a:pPr lvl="1" algn="l" eaLnBrk="1" hangingPunct="1">
              <a:buFontTx/>
              <a:buChar char="–"/>
              <a:defRPr/>
            </a:pPr>
            <a:r>
              <a:rPr lang="pt-BR" sz="2400" b="1" dirty="0">
                <a:sym typeface="Symbol" pitchFamily="18" charset="2"/>
              </a:rPr>
              <a:t> </a:t>
            </a:r>
            <a:r>
              <a:rPr lang="pt-BR" sz="2400" b="1" dirty="0">
                <a:solidFill>
                  <a:srgbClr val="FFCC00"/>
                </a:solidFill>
                <a:sym typeface="Symbol" pitchFamily="18" charset="2"/>
              </a:rPr>
              <a:t>perícias</a:t>
            </a:r>
            <a:endParaRPr lang="pt-BR" sz="2400" b="1" dirty="0">
              <a:solidFill>
                <a:schemeClr val="accent5">
                  <a:lumMod val="50000"/>
                </a:schemeClr>
              </a:solidFill>
              <a:sym typeface="Symbol" pitchFamily="18" charset="2"/>
            </a:endParaRPr>
          </a:p>
          <a:p>
            <a:pPr lvl="1" algn="l" eaLnBrk="1" hangingPunct="1">
              <a:buFontTx/>
              <a:buChar char="–"/>
              <a:defRPr/>
            </a:pPr>
            <a:r>
              <a:rPr lang="pt-BR" sz="2400" b="1" dirty="0">
                <a:sym typeface="Symbol" pitchFamily="18" charset="2"/>
              </a:rPr>
              <a:t> </a:t>
            </a:r>
            <a:r>
              <a:rPr lang="pt-BR" sz="2400" b="1" dirty="0">
                <a:solidFill>
                  <a:srgbClr val="FFCC00"/>
                </a:solidFill>
                <a:sym typeface="Symbol" pitchFamily="18" charset="2"/>
              </a:rPr>
              <a:t>vistorias e inspeções</a:t>
            </a:r>
            <a:r>
              <a:rPr lang="pt-BR" sz="2400" b="1" dirty="0">
                <a:sym typeface="Symbol" pitchFamily="18" charset="2"/>
              </a:rPr>
              <a:t> </a:t>
            </a:r>
            <a:r>
              <a:rPr lang="pt-BR" sz="2000" b="1" dirty="0">
                <a:sym typeface="Symbol" pitchFamily="18" charset="2"/>
              </a:rPr>
              <a:t>/ pessoais ou não</a:t>
            </a:r>
          </a:p>
          <a:p>
            <a:pPr lvl="2" algn="l" eaLnBrk="1" hangingPunct="1">
              <a:defRPr/>
            </a:pPr>
            <a:r>
              <a:rPr lang="pt-BR" sz="1800" b="1" dirty="0">
                <a:solidFill>
                  <a:srgbClr val="F6E836"/>
                </a:solidFill>
                <a:sym typeface="Symbol" pitchFamily="18" charset="2"/>
              </a:rPr>
              <a:t>(LOMPU, art. 8º, V; LONMP, art. 26, I, </a:t>
            </a:r>
            <a:r>
              <a:rPr lang="pt-BR" sz="1800" b="1" i="1" dirty="0">
                <a:solidFill>
                  <a:srgbClr val="F6E836"/>
                </a:solidFill>
                <a:sym typeface="Symbol" pitchFamily="18" charset="2"/>
              </a:rPr>
              <a:t>c</a:t>
            </a:r>
            <a:r>
              <a:rPr lang="pt-BR" sz="1800" b="1" dirty="0">
                <a:solidFill>
                  <a:srgbClr val="F6E836"/>
                </a:solidFill>
                <a:sym typeface="Symbol" pitchFamily="18" charset="2"/>
              </a:rPr>
              <a:t>)</a:t>
            </a:r>
          </a:p>
          <a:p>
            <a:pPr lvl="1" algn="l" eaLnBrk="1" hangingPunct="1">
              <a:buFontTx/>
              <a:buChar char="–"/>
              <a:defRPr/>
            </a:pPr>
            <a:r>
              <a:rPr lang="pt-BR" sz="2400" b="1" dirty="0">
                <a:sym typeface="Symbol" pitchFamily="18" charset="2"/>
              </a:rPr>
              <a:t> </a:t>
            </a:r>
            <a:r>
              <a:rPr lang="pt-BR" sz="2400" b="1" dirty="0">
                <a:solidFill>
                  <a:srgbClr val="FFCC00"/>
                </a:solidFill>
                <a:sym typeface="Symbol" pitchFamily="18" charset="2"/>
              </a:rPr>
              <a:t>notificações</a:t>
            </a:r>
            <a:r>
              <a:rPr lang="pt-BR" sz="2400" b="1" dirty="0">
                <a:sym typeface="Symbol" pitchFamily="18" charset="2"/>
              </a:rPr>
              <a:t> </a:t>
            </a:r>
            <a:r>
              <a:rPr lang="pt-BR" sz="2000" b="1" dirty="0">
                <a:sym typeface="Symbol" pitchFamily="18" charset="2"/>
              </a:rPr>
              <a:t>/ comparecimento e condução coercitiva</a:t>
            </a:r>
            <a:r>
              <a:rPr lang="pt-BR" sz="2400" b="1" dirty="0">
                <a:sym typeface="Symbol" pitchFamily="18" charset="2"/>
              </a:rPr>
              <a:t> – </a:t>
            </a:r>
            <a:r>
              <a:rPr lang="pt-BR" sz="1800" b="1" u="sng" dirty="0">
                <a:solidFill>
                  <a:srgbClr val="FFFF00"/>
                </a:solidFill>
                <a:sym typeface="Symbol" pitchFamily="18" charset="2"/>
              </a:rPr>
              <a:t>exceto</a:t>
            </a:r>
            <a:r>
              <a:rPr lang="pt-BR" sz="1800" b="1" dirty="0">
                <a:solidFill>
                  <a:srgbClr val="FFFF00"/>
                </a:solidFill>
                <a:sym typeface="Symbol" pitchFamily="18" charset="2"/>
              </a:rPr>
              <a:t> p/ interr. ADPF 395 e 444 (</a:t>
            </a:r>
            <a:r>
              <a:rPr lang="pt-BR" sz="1800" b="1" i="1" dirty="0">
                <a:solidFill>
                  <a:srgbClr val="FFFF00"/>
                </a:solidFill>
                <a:sym typeface="Symbol" pitchFamily="18" charset="2"/>
              </a:rPr>
              <a:t>habeas-corpus</a:t>
            </a:r>
            <a:r>
              <a:rPr lang="pt-BR" sz="1800" b="1" dirty="0">
                <a:solidFill>
                  <a:srgbClr val="FFFF00"/>
                </a:solidFill>
                <a:sym typeface="Symbol" pitchFamily="18" charset="2"/>
              </a:rPr>
              <a:t>)</a:t>
            </a:r>
            <a:endParaRPr lang="pt-BR" sz="2400" b="1" dirty="0">
              <a:solidFill>
                <a:srgbClr val="FFFF00"/>
              </a:solidFill>
              <a:sym typeface="Symbol" pitchFamily="18" charset="2"/>
            </a:endParaRPr>
          </a:p>
          <a:p>
            <a:pPr lvl="1" algn="l" eaLnBrk="1" hangingPunct="1">
              <a:buFontTx/>
              <a:buChar char="–"/>
              <a:defRPr/>
            </a:pPr>
            <a:r>
              <a:rPr lang="pt-BR" sz="2400" b="1" dirty="0">
                <a:sym typeface="Symbol" pitchFamily="18" charset="2"/>
              </a:rPr>
              <a:t> </a:t>
            </a:r>
            <a:r>
              <a:rPr lang="pt-BR" sz="2400" b="1" dirty="0">
                <a:solidFill>
                  <a:srgbClr val="FFCC00"/>
                </a:solidFill>
                <a:sym typeface="Symbol" pitchFamily="18" charset="2"/>
              </a:rPr>
              <a:t>requisições</a:t>
            </a:r>
            <a:r>
              <a:rPr lang="pt-BR" sz="2400" b="1" dirty="0">
                <a:sym typeface="Symbol" pitchFamily="18" charset="2"/>
              </a:rPr>
              <a:t>: </a:t>
            </a:r>
            <a:r>
              <a:rPr lang="pt-BR" sz="2000" b="1" dirty="0">
                <a:sym typeface="Symbol" pitchFamily="18" charset="2"/>
              </a:rPr>
              <a:t>a qualquer autoridade / entidade</a:t>
            </a:r>
          </a:p>
          <a:p>
            <a:pPr lvl="2" algn="l" eaLnBrk="1" hangingPunct="1">
              <a:buFontTx/>
              <a:buChar char="•"/>
              <a:defRPr/>
            </a:pPr>
            <a:r>
              <a:rPr lang="pt-BR" sz="2000" b="1" dirty="0">
                <a:sym typeface="Symbol" pitchFamily="18" charset="2"/>
              </a:rPr>
              <a:t> em alguns casos – encaminhamento pelo PGJ</a:t>
            </a:r>
          </a:p>
          <a:p>
            <a:pPr lvl="2" algn="l" eaLnBrk="1" hangingPunct="1">
              <a:buFontTx/>
              <a:buChar char="•"/>
              <a:defRPr/>
            </a:pPr>
            <a:r>
              <a:rPr lang="pt-BR" sz="2000" b="1" dirty="0">
                <a:sym typeface="Symbol" pitchFamily="18" charset="2"/>
              </a:rPr>
              <a:t> se surgirem controvérsias ⇒ papel judicial</a:t>
            </a:r>
          </a:p>
          <a:p>
            <a:pPr lvl="2" algn="l" eaLnBrk="1" hangingPunct="1">
              <a:buFontTx/>
              <a:buChar char="•"/>
              <a:defRPr/>
            </a:pPr>
            <a:r>
              <a:rPr lang="pt-BR" sz="2000" b="1" dirty="0">
                <a:sym typeface="Symbol" pitchFamily="18" charset="2"/>
              </a:rPr>
              <a:t> crime pelo desatendimento (art. 10 LACP – doloso – </a:t>
            </a:r>
            <a:r>
              <a:rPr lang="pt-BR" sz="1800" b="1" dirty="0">
                <a:solidFill>
                  <a:schemeClr val="accent1"/>
                </a:solidFill>
                <a:sym typeface="Symbol" pitchFamily="18" charset="2"/>
              </a:rPr>
              <a:t>“dados técnicos </a:t>
            </a:r>
            <a:r>
              <a:rPr lang="pt-BR" sz="1800" b="1" u="sng" dirty="0">
                <a:solidFill>
                  <a:schemeClr val="accent1"/>
                </a:solidFill>
                <a:sym typeface="Symbol" pitchFamily="18" charset="2"/>
              </a:rPr>
              <a:t>indispensáveis</a:t>
            </a:r>
            <a:r>
              <a:rPr lang="pt-BR" sz="1800" b="1" dirty="0">
                <a:solidFill>
                  <a:schemeClr val="accent1"/>
                </a:solidFill>
                <a:sym typeface="Symbol" pitchFamily="18" charset="2"/>
              </a:rPr>
              <a:t>” – crime de consumação diferida</a:t>
            </a:r>
            <a:r>
              <a:rPr lang="pt-BR" sz="2000" b="1" dirty="0">
                <a:sym typeface="Symbol" pitchFamily="18" charset="2"/>
              </a:rPr>
              <a:t>)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0B923B88-46FC-4F64-8E38-945E91338A7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152400"/>
            <a:ext cx="7772400" cy="838200"/>
          </a:xfrm>
          <a:noFill/>
        </p:spPr>
        <p:txBody>
          <a:bodyPr anchor="b"/>
          <a:lstStyle/>
          <a:p>
            <a:pPr eaLnBrk="1" hangingPunct="1"/>
            <a:r>
              <a:rPr lang="pt-BR" altLang="pt-BR" b="1">
                <a:sym typeface="Symbol" panose="05050102010706020507" pitchFamily="18" charset="2"/>
              </a:rPr>
              <a:t>Instrução — II</a:t>
            </a:r>
            <a:endParaRPr lang="pt-BR" altLang="pt-BR" b="1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58372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FB40573-49A3-4776-BA9A-94AF13B750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8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8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58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8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58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8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build="p" bldLvl="3" autoUpdateAnimBg="0"/>
      <p:bldP spid="58371" grpId="0" autoUpdateAnimBg="0"/>
      <p:bldP spid="5837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ço Reservado para Número de Slide 3">
            <a:extLst>
              <a:ext uri="{FF2B5EF4-FFF2-40B4-BE49-F238E27FC236}">
                <a16:creationId xmlns:a16="http://schemas.microsoft.com/office/drawing/2014/main" id="{6C346656-EB99-467E-BEDE-5FF69EBB9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8350" y="6237288"/>
            <a:ext cx="576263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Tx/>
              <a:buNone/>
            </a:pPr>
            <a:fld id="{A851BEF1-34E5-4AB1-8404-7483F9DE6CEE}" type="slidenum">
              <a:rPr lang="pt-BR" altLang="pt-BR" sz="1400">
                <a:solidFill>
                  <a:srgbClr val="FFC000"/>
                </a:solidFill>
              </a:rPr>
              <a:pPr algn="l" eaLnBrk="1" hangingPunct="1">
                <a:buFontTx/>
                <a:buNone/>
              </a:pPr>
              <a:t>2</a:t>
            </a:fld>
            <a:endParaRPr lang="pt-BR" altLang="pt-BR" sz="1400">
              <a:solidFill>
                <a:srgbClr val="FFC000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5EE223C2-8EE1-4116-998C-6D7CE5FE32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9138" y="188913"/>
            <a:ext cx="7488237" cy="106521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br>
              <a:rPr lang="pt-BR" altLang="pt-BR"/>
            </a:br>
            <a:r>
              <a:rPr lang="pt-BR" altLang="pt-BR" i="1">
                <a:solidFill>
                  <a:srgbClr val="FFC000"/>
                </a:solidFill>
              </a:rPr>
              <a:t>Esta apresentação</a:t>
            </a:r>
            <a:br>
              <a:rPr lang="pt-BR" altLang="pt-BR">
                <a:solidFill>
                  <a:srgbClr val="FFC000"/>
                </a:solidFill>
              </a:rPr>
            </a:br>
            <a:endParaRPr lang="pt-BR" altLang="pt-BR" sz="4000">
              <a:solidFill>
                <a:srgbClr val="92D050"/>
              </a:solidFill>
            </a:endParaRPr>
          </a:p>
        </p:txBody>
      </p:sp>
      <p:sp>
        <p:nvSpPr>
          <p:cNvPr id="4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B96CC326-AFB2-4BB9-8FF0-342079772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  <p:sp>
        <p:nvSpPr>
          <p:cNvPr id="3077" name="CaixaDeTexto 4">
            <a:extLst>
              <a:ext uri="{FF2B5EF4-FFF2-40B4-BE49-F238E27FC236}">
                <a16:creationId xmlns:a16="http://schemas.microsoft.com/office/drawing/2014/main" id="{9EACB1A8-637C-421F-ADC0-69F18AC90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1125538"/>
            <a:ext cx="7777162" cy="3804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5400" b="1" u="sng" dirty="0">
                <a:solidFill>
                  <a:srgbClr val="F6E836"/>
                </a:solidFill>
              </a:rPr>
              <a:t>www.mazzilli.com.br</a:t>
            </a:r>
          </a:p>
          <a:p>
            <a:pPr eaLnBrk="1" hangingPunct="1">
              <a:buFontTx/>
              <a:buNone/>
            </a:pPr>
            <a:r>
              <a:rPr lang="pt-BR" altLang="pt-BR" sz="4400" dirty="0">
                <a:solidFill>
                  <a:srgbClr val="00FF00"/>
                </a:solidFill>
              </a:rPr>
              <a:t> 	</a:t>
            </a:r>
          </a:p>
          <a:p>
            <a:pPr eaLnBrk="1" hangingPunct="1">
              <a:buFontTx/>
              <a:buNone/>
            </a:pPr>
            <a:r>
              <a:rPr lang="pt-BR" altLang="pt-BR" sz="3600" dirty="0">
                <a:solidFill>
                  <a:srgbClr val="00FF00"/>
                </a:solidFill>
              </a:rPr>
              <a:t> 	</a:t>
            </a:r>
            <a:r>
              <a:rPr lang="pt-BR" altLang="pt-BR" sz="3600" dirty="0">
                <a:solidFill>
                  <a:srgbClr val="00FF00"/>
                </a:solidFill>
                <a:sym typeface="Wingdings" panose="05000000000000000000" pitchFamily="2" charset="2"/>
              </a:rPr>
              <a:t></a:t>
            </a:r>
            <a:r>
              <a:rPr lang="pt-BR" altLang="pt-BR" sz="3600" dirty="0">
                <a:solidFill>
                  <a:srgbClr val="00FF00"/>
                </a:solidFill>
              </a:rPr>
              <a:t> Notas breves…</a:t>
            </a:r>
          </a:p>
          <a:p>
            <a:pPr eaLnBrk="1" hangingPunct="1">
              <a:buFontTx/>
              <a:buNone/>
            </a:pPr>
            <a:r>
              <a:rPr lang="pt-BR" altLang="pt-BR" sz="4000" dirty="0">
                <a:solidFill>
                  <a:srgbClr val="00FF00"/>
                </a:solidFill>
              </a:rPr>
              <a:t> 	</a:t>
            </a:r>
            <a:endParaRPr lang="pt-BR" altLang="pt-BR" sz="3600" dirty="0">
              <a:solidFill>
                <a:srgbClr val="00FF00"/>
              </a:solidFill>
            </a:endParaRPr>
          </a:p>
          <a:p>
            <a:pPr eaLnBrk="1" hangingPunct="1">
              <a:buFontTx/>
              <a:buNone/>
            </a:pPr>
            <a:endParaRPr lang="pt-BR" altLang="pt-BR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5">
            <a:extLst>
              <a:ext uri="{FF2B5EF4-FFF2-40B4-BE49-F238E27FC236}">
                <a16:creationId xmlns:a16="http://schemas.microsoft.com/office/drawing/2014/main" id="{81E8E8AA-84D1-4223-A521-2EE764403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C699B659-B0F4-40BD-A247-CE8B64844539}" type="slidenum">
              <a:rPr lang="pt-BR" altLang="pt-BR" sz="1400">
                <a:solidFill>
                  <a:srgbClr val="FF9900"/>
                </a:solidFill>
              </a:rPr>
              <a:pPr eaLnBrk="1" hangingPunct="1">
                <a:buFontTx/>
                <a:buNone/>
              </a:pPr>
              <a:t>20</a:t>
            </a:fld>
            <a:endParaRPr lang="pt-BR" altLang="pt-BR" sz="1400">
              <a:solidFill>
                <a:srgbClr val="FF9900"/>
              </a:solidFill>
            </a:endParaRPr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27E2C1E9-2771-4907-A88C-AE91A25BA4F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1143000"/>
            <a:ext cx="8534400" cy="4648200"/>
          </a:xfrm>
        </p:spPr>
        <p:txBody>
          <a:bodyPr/>
          <a:lstStyle/>
          <a:p>
            <a:pPr lvl="1" algn="l" eaLnBrk="1" hangingPunct="1">
              <a:defRPr/>
            </a:pPr>
            <a:r>
              <a:rPr lang="pt-BR" b="1" dirty="0">
                <a:sym typeface="Symbol" pitchFamily="18" charset="2"/>
              </a:rPr>
              <a:t>Prazo de encerramento</a:t>
            </a:r>
          </a:p>
          <a:p>
            <a:pPr lvl="1" algn="l" eaLnBrk="1" hangingPunct="1">
              <a:buFontTx/>
              <a:buChar char="–"/>
              <a:defRPr/>
            </a:pPr>
            <a:r>
              <a:rPr lang="pt-BR" b="1" dirty="0">
                <a:sym typeface="Symbol" pitchFamily="18" charset="2"/>
              </a:rPr>
              <a:t> </a:t>
            </a:r>
            <a:r>
              <a:rPr lang="pt-BR" b="1" dirty="0">
                <a:solidFill>
                  <a:srgbClr val="FFCC00"/>
                </a:solidFill>
                <a:sym typeface="Symbol" pitchFamily="18" charset="2"/>
              </a:rPr>
              <a:t>procedimento preparatório: </a:t>
            </a:r>
          </a:p>
          <a:p>
            <a:pPr lvl="2" algn="l" eaLnBrk="1" hangingPunct="1">
              <a:buFontTx/>
              <a:buChar char="–"/>
              <a:defRPr/>
            </a:pPr>
            <a:r>
              <a:rPr lang="pt-BR" dirty="0">
                <a:sym typeface="Symbol" pitchFamily="18" charset="2"/>
              </a:rPr>
              <a:t> </a:t>
            </a:r>
            <a:r>
              <a:rPr lang="pt-BR" dirty="0">
                <a:solidFill>
                  <a:srgbClr val="00FF00"/>
                </a:solidFill>
                <a:sym typeface="Symbol" pitchFamily="18" charset="2"/>
              </a:rPr>
              <a:t>90 dias</a:t>
            </a:r>
            <a:r>
              <a:rPr lang="pt-BR" dirty="0">
                <a:sym typeface="Symbol" pitchFamily="18" charset="2"/>
              </a:rPr>
              <a:t>, prorrogável por igual prazo uma </a:t>
            </a:r>
            <a:r>
              <a:rPr lang="pt-BR" u="sng" dirty="0">
                <a:sym typeface="Symbol" pitchFamily="18" charset="2"/>
              </a:rPr>
              <a:t>única vez</a:t>
            </a:r>
            <a:r>
              <a:rPr lang="pt-BR" dirty="0">
                <a:sym typeface="Symbol" pitchFamily="18" charset="2"/>
              </a:rPr>
              <a:t> </a:t>
            </a:r>
            <a:r>
              <a:rPr lang="pt-BR" sz="1800" dirty="0">
                <a:sym typeface="Symbol" pitchFamily="18" charset="2"/>
              </a:rPr>
              <a:t>(art. 2º, § 6º, Res. 23/07-CNMP)</a:t>
            </a:r>
          </a:p>
          <a:p>
            <a:pPr lvl="2" algn="l" eaLnBrk="1" hangingPunct="1">
              <a:buFontTx/>
              <a:buChar char="–"/>
              <a:defRPr/>
            </a:pPr>
            <a:endParaRPr lang="pt-BR" sz="1800" dirty="0">
              <a:sym typeface="Symbol" pitchFamily="18" charset="2"/>
            </a:endParaRPr>
          </a:p>
          <a:p>
            <a:pPr lvl="1" algn="l" eaLnBrk="1" hangingPunct="1">
              <a:buFontTx/>
              <a:buChar char="–"/>
              <a:defRPr/>
            </a:pPr>
            <a:r>
              <a:rPr lang="pt-BR" b="1" dirty="0">
                <a:sym typeface="Symbol" pitchFamily="18" charset="2"/>
              </a:rPr>
              <a:t> </a:t>
            </a:r>
            <a:r>
              <a:rPr lang="pt-BR" b="1" dirty="0">
                <a:solidFill>
                  <a:srgbClr val="FFCC00"/>
                </a:solidFill>
                <a:sym typeface="Symbol" pitchFamily="18" charset="2"/>
              </a:rPr>
              <a:t>inquérito civil: </a:t>
            </a:r>
          </a:p>
          <a:p>
            <a:pPr lvl="2" algn="l" eaLnBrk="1" hangingPunct="1">
              <a:buFontTx/>
              <a:buChar char="–"/>
              <a:defRPr/>
            </a:pPr>
            <a:r>
              <a:rPr lang="pt-BR" dirty="0"/>
              <a:t> </a:t>
            </a:r>
            <a:r>
              <a:rPr lang="pt-BR" dirty="0">
                <a:solidFill>
                  <a:srgbClr val="00FF00"/>
                </a:solidFill>
              </a:rPr>
              <a:t>um ano</a:t>
            </a:r>
            <a:r>
              <a:rPr lang="pt-BR" dirty="0"/>
              <a:t>, prorrogável pelo mesmo prazo e </a:t>
            </a:r>
            <a:r>
              <a:rPr lang="pt-BR" u="sng" dirty="0"/>
              <a:t>quantas vezes forem necessárias</a:t>
            </a:r>
            <a:r>
              <a:rPr lang="pt-BR" dirty="0"/>
              <a:t>, por decisão fundamentada de seu presidente, à vista da imprescindibilidade da realização ou conclusão de diligências </a:t>
            </a:r>
            <a:r>
              <a:rPr lang="pt-BR" sz="1800" dirty="0"/>
              <a:t>(</a:t>
            </a:r>
            <a:r>
              <a:rPr lang="pt-BR" sz="1800" dirty="0">
                <a:sym typeface="Symbol" pitchFamily="18" charset="2"/>
              </a:rPr>
              <a:t>art. 9º Res. 23/07)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0B923B88-46FC-4F64-8E38-945E91338A7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152400"/>
            <a:ext cx="7772400" cy="838200"/>
          </a:xfrm>
          <a:noFill/>
        </p:spPr>
        <p:txBody>
          <a:bodyPr anchor="b"/>
          <a:lstStyle/>
          <a:p>
            <a:pPr eaLnBrk="1" hangingPunct="1"/>
            <a:r>
              <a:rPr lang="pt-BR" altLang="pt-BR" b="1" dirty="0">
                <a:sym typeface="Symbol" panose="05050102010706020507" pitchFamily="18" charset="2"/>
              </a:rPr>
              <a:t>Instrução — III</a:t>
            </a:r>
            <a:endParaRPr lang="pt-BR" altLang="pt-BR" b="1" dirty="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58372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FB40573-49A3-4776-BA9A-94AF13B750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5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5">
            <a:extLst>
              <a:ext uri="{FF2B5EF4-FFF2-40B4-BE49-F238E27FC236}">
                <a16:creationId xmlns:a16="http://schemas.microsoft.com/office/drawing/2014/main" id="{F0B7B9DC-0D90-4F52-BF2A-BAA7E593C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05588" y="63500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0268B3EE-F694-4A6D-92F1-8E9CE8596EA8}" type="slidenum">
              <a:rPr lang="pt-BR" altLang="pt-BR" sz="1400">
                <a:solidFill>
                  <a:srgbClr val="FF9900"/>
                </a:solidFill>
              </a:rPr>
              <a:pPr eaLnBrk="1" hangingPunct="1">
                <a:buFontTx/>
                <a:buNone/>
              </a:pPr>
              <a:t>21</a:t>
            </a:fld>
            <a:endParaRPr lang="pt-BR" altLang="pt-BR" sz="1400">
              <a:solidFill>
                <a:srgbClr val="FF9900"/>
              </a:solidFill>
            </a:endParaRPr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318FB8FB-E162-4882-8CF9-D0EBADB5AB1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7504" y="838200"/>
            <a:ext cx="9144000" cy="5029200"/>
          </a:xfrm>
        </p:spPr>
        <p:txBody>
          <a:bodyPr/>
          <a:lstStyle/>
          <a:p>
            <a:pPr marL="1371600" lvl="2" indent="-457200" algn="l" eaLnBrk="1" hangingPunct="1">
              <a:lnSpc>
                <a:spcPct val="90000"/>
              </a:lnSpc>
              <a:buClr>
                <a:srgbClr val="FFFF59"/>
              </a:buClr>
              <a:buFont typeface="Wingdings" panose="05000000000000000000" pitchFamily="2" charset="2"/>
              <a:buAutoNum type="arabicPeriod"/>
            </a:pPr>
            <a:r>
              <a:rPr lang="pt-BR" altLang="pt-BR" sz="2000" b="1" dirty="0">
                <a:sym typeface="Symbol" panose="05050102010706020507" pitchFamily="18" charset="2"/>
              </a:rPr>
              <a:t> </a:t>
            </a:r>
            <a:r>
              <a:rPr lang="pt-BR" altLang="pt-BR" sz="1800" b="1" dirty="0">
                <a:solidFill>
                  <a:srgbClr val="FFCC00"/>
                </a:solidFill>
                <a:sym typeface="Symbol" panose="05050102010706020507" pitchFamily="18" charset="2"/>
              </a:rPr>
              <a:t>o princípio da publicidade na Administração </a:t>
            </a:r>
            <a:r>
              <a:rPr lang="pt-BR" altLang="pt-BR" sz="1600" b="1" dirty="0">
                <a:solidFill>
                  <a:srgbClr val="008080"/>
                </a:solidFill>
                <a:sym typeface="Symbol" panose="05050102010706020507" pitchFamily="18" charset="2"/>
              </a:rPr>
              <a:t>(CF , 37)</a:t>
            </a:r>
          </a:p>
          <a:p>
            <a:pPr marL="1371600" lvl="2" indent="-457200" algn="l" eaLnBrk="1" hangingPunct="1">
              <a:lnSpc>
                <a:spcPct val="90000"/>
              </a:lnSpc>
              <a:buClr>
                <a:srgbClr val="FFFF59"/>
              </a:buClr>
              <a:buFont typeface="Wingdings" panose="05000000000000000000" pitchFamily="2" charset="2"/>
              <a:buAutoNum type="arabicPeriod"/>
            </a:pPr>
            <a:r>
              <a:rPr lang="pt-BR" altLang="pt-BR" sz="1800" b="1" dirty="0">
                <a:solidFill>
                  <a:srgbClr val="FFCC00"/>
                </a:solidFill>
                <a:sym typeface="Symbol" panose="05050102010706020507" pitchFamily="18" charset="2"/>
              </a:rPr>
              <a:t> regra geral </a:t>
            </a:r>
            <a:r>
              <a:rPr lang="pt-BR" altLang="pt-BR" sz="1800" b="1" dirty="0">
                <a:solidFill>
                  <a:srgbClr val="FF3300"/>
                </a:solidFill>
                <a:sym typeface="Symbol" panose="05050102010706020507" pitchFamily="18" charset="2"/>
              </a:rPr>
              <a:t>X</a:t>
            </a:r>
            <a:r>
              <a:rPr lang="pt-BR" altLang="pt-BR" sz="1800" b="1" dirty="0">
                <a:solidFill>
                  <a:srgbClr val="FFCC00"/>
                </a:solidFill>
                <a:sym typeface="Symbol" panose="05050102010706020507" pitchFamily="18" charset="2"/>
              </a:rPr>
              <a:t> exceção</a:t>
            </a:r>
          </a:p>
          <a:p>
            <a:pPr marL="1371600" lvl="2" indent="-457200" algn="l" eaLnBrk="1" hangingPunct="1">
              <a:lnSpc>
                <a:spcPct val="90000"/>
              </a:lnSpc>
            </a:pPr>
            <a:r>
              <a:rPr lang="pt-BR" altLang="pt-BR" sz="1800" b="1" dirty="0">
                <a:solidFill>
                  <a:srgbClr val="FFCC00"/>
                </a:solidFill>
                <a:sym typeface="Symbol" panose="05050102010706020507" pitchFamily="18" charset="2"/>
              </a:rPr>
              <a:t>       </a:t>
            </a:r>
            <a:r>
              <a:rPr lang="pt-BR" altLang="pt-BR" sz="1800" b="1" dirty="0">
                <a:solidFill>
                  <a:srgbClr val="FFCC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</a:t>
            </a:r>
            <a:r>
              <a:rPr lang="pt-BR" altLang="pt-BR" sz="1800" b="1" dirty="0">
                <a:solidFill>
                  <a:srgbClr val="FFCC00"/>
                </a:solidFill>
                <a:sym typeface="Symbol" panose="05050102010706020507" pitchFamily="18" charset="2"/>
              </a:rPr>
              <a:t> </a:t>
            </a:r>
            <a:r>
              <a:rPr lang="pt-BR" altLang="pt-BR" sz="1400" b="1" dirty="0">
                <a:sym typeface="Symbol" panose="05050102010706020507" pitchFamily="18" charset="2"/>
              </a:rPr>
              <a:t>salvo sigilo legal ou por conveniência da instrução </a:t>
            </a:r>
            <a:r>
              <a:rPr lang="pt-BR" altLang="pt-BR" sz="1600" b="1" dirty="0">
                <a:solidFill>
                  <a:srgbClr val="008080"/>
                </a:solidFill>
                <a:sym typeface="Symbol" panose="05050102010706020507" pitchFamily="18" charset="2"/>
              </a:rPr>
              <a:t>(CPP, 20)</a:t>
            </a:r>
          </a:p>
          <a:p>
            <a:pPr marL="1371600" lvl="2" indent="-457200" algn="l" eaLnBrk="1" hangingPunct="1">
              <a:lnSpc>
                <a:spcPct val="90000"/>
              </a:lnSpc>
            </a:pPr>
            <a:r>
              <a:rPr lang="pt-BR" altLang="pt-BR" sz="1600" b="1" dirty="0">
                <a:solidFill>
                  <a:srgbClr val="008080"/>
                </a:solidFill>
                <a:sym typeface="Symbol" panose="05050102010706020507" pitchFamily="18" charset="2"/>
              </a:rPr>
              <a:t>	 </a:t>
            </a:r>
            <a:r>
              <a:rPr lang="pt-BR" altLang="pt-BR" sz="1600" b="1" dirty="0">
                <a:solidFill>
                  <a:srgbClr val="FFCC00"/>
                </a:solidFill>
                <a:sym typeface="Symbol" panose="05050102010706020507" pitchFamily="18" charset="2"/>
              </a:rPr>
              <a:t> </a:t>
            </a:r>
            <a:r>
              <a:rPr lang="pt-BR" altLang="pt-BR" sz="1800" b="1" dirty="0">
                <a:solidFill>
                  <a:srgbClr val="FFCC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</a:t>
            </a:r>
            <a:r>
              <a:rPr lang="pt-BR" altLang="pt-BR" sz="1600" b="1" dirty="0">
                <a:solidFill>
                  <a:srgbClr val="FFCC00"/>
                </a:solidFill>
                <a:sym typeface="Symbol" panose="05050102010706020507" pitchFamily="18" charset="2"/>
              </a:rPr>
              <a:t> </a:t>
            </a:r>
            <a:r>
              <a:rPr lang="pt-BR" altLang="pt-BR" sz="1400" b="1" dirty="0">
                <a:sym typeface="Symbol" panose="05050102010706020507" pitchFamily="18" charset="2"/>
              </a:rPr>
              <a:t>acesso do advogado (analogia à </a:t>
            </a:r>
            <a:r>
              <a:rPr lang="pt-BR" altLang="pt-BR" sz="1400" b="1" dirty="0" err="1">
                <a:sym typeface="Symbol" panose="05050102010706020507" pitchFamily="18" charset="2"/>
              </a:rPr>
              <a:t>Súm</a:t>
            </a:r>
            <a:r>
              <a:rPr lang="pt-BR" altLang="pt-BR" sz="1400" b="1" dirty="0">
                <a:sym typeface="Symbol" panose="05050102010706020507" pitchFamily="18" charset="2"/>
              </a:rPr>
              <a:t>. </a:t>
            </a:r>
            <a:r>
              <a:rPr lang="pt-BR" altLang="pt-BR" sz="1400" b="1" dirty="0" err="1">
                <a:sym typeface="Symbol" panose="05050102010706020507" pitchFamily="18" charset="2"/>
              </a:rPr>
              <a:t>Vinc</a:t>
            </a:r>
            <a:r>
              <a:rPr lang="pt-BR" altLang="pt-BR" sz="1400" b="1" dirty="0">
                <a:sym typeface="Symbol" panose="05050102010706020507" pitchFamily="18" charset="2"/>
              </a:rPr>
              <a:t>. 14-STF) </a:t>
            </a:r>
            <a:r>
              <a:rPr lang="pt-BR" altLang="pt-BR" sz="1400" b="1" dirty="0">
                <a:solidFill>
                  <a:srgbClr val="FFFF00"/>
                </a:solidFill>
                <a:sym typeface="Symbol" panose="05050102010706020507" pitchFamily="18" charset="2"/>
              </a:rPr>
              <a:t>+ adiante…</a:t>
            </a:r>
          </a:p>
          <a:p>
            <a:pPr marL="1371600" lvl="2" indent="-457200" algn="l" eaLnBrk="1" hangingPunct="1">
              <a:lnSpc>
                <a:spcPct val="90000"/>
              </a:lnSpc>
              <a:buClr>
                <a:srgbClr val="FFFF59"/>
              </a:buClr>
              <a:buFont typeface="Wingdings" panose="05000000000000000000" pitchFamily="2" charset="2"/>
              <a:buAutoNum type="arabicPeriod" startAt="3"/>
            </a:pPr>
            <a:r>
              <a:rPr lang="pt-BR" altLang="pt-BR" sz="1800" b="1" dirty="0">
                <a:solidFill>
                  <a:srgbClr val="FFCC00"/>
                </a:solidFill>
                <a:sym typeface="Symbol" panose="05050102010706020507" pitchFamily="18" charset="2"/>
              </a:rPr>
              <a:t> as matérias sigilosas:</a:t>
            </a:r>
            <a:r>
              <a:rPr lang="pt-BR" altLang="pt-BR" sz="1800" b="1" dirty="0">
                <a:sym typeface="Symbol" panose="05050102010706020507" pitchFamily="18" charset="2"/>
              </a:rPr>
              <a:t> </a:t>
            </a:r>
          </a:p>
          <a:p>
            <a:pPr marL="1752600" lvl="3" indent="-381000" algn="l" eaLnBrk="1" hangingPunct="1">
              <a:lnSpc>
                <a:spcPct val="90000"/>
              </a:lnSpc>
              <a:buClr>
                <a:srgbClr val="FF9900"/>
              </a:buClr>
              <a:buSzPct val="80000"/>
              <a:buFont typeface="Wingdings" panose="05000000000000000000" pitchFamily="2" charset="2"/>
              <a:buAutoNum type="alphaLcParenR"/>
            </a:pPr>
            <a:r>
              <a:rPr lang="pt-BR" altLang="pt-BR" sz="1800" b="1" dirty="0">
                <a:solidFill>
                  <a:srgbClr val="2BAB21"/>
                </a:solidFill>
                <a:sym typeface="Symbol" panose="05050102010706020507" pitchFamily="18" charset="2"/>
              </a:rPr>
              <a:t> o sigilo 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objetivo</a:t>
            </a:r>
            <a:r>
              <a:rPr lang="pt-BR" altLang="pt-BR" sz="1800" b="1" dirty="0">
                <a:sym typeface="Symbol" panose="05050102010706020507" pitchFamily="18" charset="2"/>
              </a:rPr>
              <a:t> (</a:t>
            </a:r>
            <a:r>
              <a:rPr lang="pt-BR" altLang="pt-BR" sz="1800" b="1" i="1" dirty="0">
                <a:sym typeface="Symbol" panose="05050102010706020507" pitchFamily="18" charset="2"/>
              </a:rPr>
              <a:t>v.g.,</a:t>
            </a:r>
            <a:r>
              <a:rPr lang="pt-BR" altLang="pt-BR" sz="1800" b="1" dirty="0">
                <a:sym typeface="Symbol" panose="05050102010706020507" pitchFamily="18" charset="2"/>
              </a:rPr>
              <a:t> segurança nacional)</a:t>
            </a:r>
          </a:p>
          <a:p>
            <a:pPr marL="1752600" lvl="3" indent="-381000" algn="l" eaLnBrk="1" hangingPunct="1">
              <a:lnSpc>
                <a:spcPct val="90000"/>
              </a:lnSpc>
              <a:buClr>
                <a:srgbClr val="FF9900"/>
              </a:buClr>
              <a:buSzPct val="80000"/>
              <a:buFont typeface="Wingdings" panose="05000000000000000000" pitchFamily="2" charset="2"/>
              <a:buAutoNum type="alphaLcParenR"/>
            </a:pPr>
            <a:r>
              <a:rPr lang="pt-BR" altLang="pt-BR" sz="1800" b="1" dirty="0">
                <a:sym typeface="Symbol" panose="05050102010706020507" pitchFamily="18" charset="2"/>
              </a:rPr>
              <a:t> </a:t>
            </a:r>
            <a:r>
              <a:rPr lang="pt-BR" altLang="pt-BR" sz="1800" b="1" dirty="0">
                <a:solidFill>
                  <a:srgbClr val="2BAB21"/>
                </a:solidFill>
                <a:sym typeface="Symbol" panose="05050102010706020507" pitchFamily="18" charset="2"/>
              </a:rPr>
              <a:t>o sigilo 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subjetivo</a:t>
            </a:r>
            <a:r>
              <a:rPr lang="pt-BR" altLang="pt-BR" sz="1800" b="1" dirty="0">
                <a:sym typeface="Symbol" panose="05050102010706020507" pitchFamily="18" charset="2"/>
              </a:rPr>
              <a:t> (</a:t>
            </a:r>
            <a:r>
              <a:rPr lang="pt-BR" altLang="pt-BR" sz="1800" b="1" i="1" dirty="0">
                <a:sym typeface="Symbol" panose="05050102010706020507" pitchFamily="18" charset="2"/>
              </a:rPr>
              <a:t>v.g.,</a:t>
            </a:r>
            <a:r>
              <a:rPr lang="pt-BR" altLang="pt-BR" sz="1800" b="1" dirty="0">
                <a:sym typeface="Symbol" panose="05050102010706020507" pitchFamily="18" charset="2"/>
              </a:rPr>
              <a:t> médico, padre)</a:t>
            </a:r>
          </a:p>
          <a:p>
            <a:pPr marL="2209800" lvl="4" indent="-381000" algn="l" eaLnBrk="1" hangingPunct="1">
              <a:lnSpc>
                <a:spcPct val="90000"/>
              </a:lnSpc>
              <a:buClr>
                <a:srgbClr val="00FF00"/>
              </a:buClr>
              <a:buFont typeface="Arial" panose="020B0604020202020204" pitchFamily="34" charset="0"/>
              <a:buChar char="–"/>
            </a:pPr>
            <a:r>
              <a:rPr lang="pt-BR" altLang="pt-BR" sz="1400" b="1" dirty="0">
                <a:sym typeface="Symbol" panose="05050102010706020507" pitchFamily="18" charset="2"/>
              </a:rPr>
              <a:t> </a:t>
            </a:r>
            <a:r>
              <a:rPr lang="pt-BR" altLang="pt-BR" sz="1200" b="1" dirty="0">
                <a:solidFill>
                  <a:schemeClr val="accent1"/>
                </a:solidFill>
                <a:sym typeface="Symbol" panose="05050102010706020507" pitchFamily="18" charset="2"/>
              </a:rPr>
              <a:t>a conveniência da investigação (20 CPP)</a:t>
            </a:r>
          </a:p>
          <a:p>
            <a:pPr marL="2209800" lvl="4" indent="-381000" algn="l" eaLnBrk="1" hangingPunct="1">
              <a:lnSpc>
                <a:spcPct val="90000"/>
              </a:lnSpc>
              <a:buClr>
                <a:srgbClr val="00FF00"/>
              </a:buClr>
              <a:buFont typeface="Arial" panose="020B0604020202020204" pitchFamily="34" charset="0"/>
              <a:buChar char="–"/>
            </a:pPr>
            <a:r>
              <a:rPr lang="pt-BR" altLang="pt-BR" sz="1200" b="1" dirty="0">
                <a:solidFill>
                  <a:srgbClr val="008080"/>
                </a:solidFill>
                <a:sym typeface="Symbol" panose="05050102010706020507" pitchFamily="18" charset="2"/>
              </a:rPr>
              <a:t> </a:t>
            </a:r>
            <a:r>
              <a:rPr lang="pt-BR" altLang="pt-BR" sz="1200" b="1" dirty="0">
                <a:solidFill>
                  <a:schemeClr val="accent1"/>
                </a:solidFill>
                <a:sym typeface="Symbol" panose="05050102010706020507" pitchFamily="18" charset="2"/>
              </a:rPr>
              <a:t>a privacidade do investigado</a:t>
            </a:r>
            <a:endParaRPr lang="pt-BR" altLang="pt-BR" sz="1600" b="1" dirty="0">
              <a:solidFill>
                <a:schemeClr val="accent1"/>
              </a:solidFill>
              <a:sym typeface="Symbol" panose="05050102010706020507" pitchFamily="18" charset="2"/>
            </a:endParaRPr>
          </a:p>
          <a:p>
            <a:pPr marL="1371600" lvl="2" indent="-457200" algn="l" eaLnBrk="1" hangingPunct="1">
              <a:lnSpc>
                <a:spcPct val="120000"/>
              </a:lnSpc>
              <a:buClr>
                <a:srgbClr val="FFFF59"/>
              </a:buClr>
              <a:buFont typeface="Wingdings" panose="05000000000000000000" pitchFamily="2" charset="2"/>
              <a:buAutoNum type="arabicPeriod" startAt="4"/>
            </a:pPr>
            <a:r>
              <a:rPr lang="pt-BR" altLang="pt-BR" sz="1800" b="1" dirty="0">
                <a:solidFill>
                  <a:srgbClr val="FFCC00"/>
                </a:solidFill>
                <a:sym typeface="Symbol" panose="05050102010706020507" pitchFamily="18" charset="2"/>
              </a:rPr>
              <a:t> a questão do sigilo bancário ou fiscal</a:t>
            </a:r>
          </a:p>
          <a:p>
            <a:pPr marL="1752600" lvl="3" indent="-381000" algn="l" eaLnBrk="1" hangingPunct="1">
              <a:lnSpc>
                <a:spcPct val="120000"/>
              </a:lnSpc>
              <a:buFontTx/>
              <a:buChar char="–"/>
            </a:pPr>
            <a:r>
              <a:rPr lang="pt-BR" altLang="pt-BR" sz="1400" b="1" dirty="0">
                <a:solidFill>
                  <a:srgbClr val="2BAB21"/>
                </a:solidFill>
              </a:rPr>
              <a:t>a LC 105/01 (arts. 3º e 4º ⇒ ao PJ e ao PL); </a:t>
            </a:r>
          </a:p>
          <a:p>
            <a:pPr marL="1752600" lvl="3" indent="-381000" algn="l" eaLnBrk="1" hangingPunct="1">
              <a:lnSpc>
                <a:spcPct val="120000"/>
              </a:lnSpc>
              <a:buFontTx/>
              <a:buChar char="–"/>
            </a:pPr>
            <a:r>
              <a:rPr lang="pt-BR" altLang="pt-BR" sz="1400" b="1" dirty="0">
                <a:solidFill>
                  <a:srgbClr val="FFFF00"/>
                </a:solidFill>
                <a:sym typeface="Symbol" panose="05050102010706020507" pitchFamily="18" charset="2"/>
              </a:rPr>
              <a:t>ECA, art. 201, § 4º ⇒ </a:t>
            </a:r>
            <a:r>
              <a:rPr lang="pt-BR" altLang="pt-BR" sz="1400" b="1" dirty="0">
                <a:solidFill>
                  <a:srgbClr val="2BAB21"/>
                </a:solidFill>
                <a:sym typeface="Symbol" panose="05050102010706020507" pitchFamily="18" charset="2"/>
              </a:rPr>
              <a:t>LOMPU, art. 8º, § 2º; LONMP, art. 28, § 2º</a:t>
            </a:r>
          </a:p>
          <a:p>
            <a:pPr marL="1752600" lvl="3" indent="-381000" algn="l" eaLnBrk="1" hangingPunct="1">
              <a:lnSpc>
                <a:spcPct val="120000"/>
              </a:lnSpc>
              <a:buFontTx/>
              <a:buChar char="–"/>
            </a:pPr>
            <a:r>
              <a:rPr lang="pt-BR" altLang="pt-BR" sz="1400" b="1" dirty="0">
                <a:solidFill>
                  <a:srgbClr val="FFFF00"/>
                </a:solidFill>
              </a:rPr>
              <a:t>dinheiros públicos</a:t>
            </a:r>
            <a:r>
              <a:rPr lang="pt-BR" altLang="pt-BR" sz="1400" b="1" dirty="0">
                <a:solidFill>
                  <a:srgbClr val="2BAB21"/>
                </a:solidFill>
              </a:rPr>
              <a:t> </a:t>
            </a:r>
            <a:r>
              <a:rPr lang="pt-BR" altLang="pt-BR" sz="1100" b="1" dirty="0">
                <a:solidFill>
                  <a:schemeClr val="accent1"/>
                </a:solidFill>
              </a:rPr>
              <a:t>(MS 21.729-STF)</a:t>
            </a:r>
          </a:p>
          <a:p>
            <a:pPr marL="1752600" lvl="3" indent="-381000" algn="l" eaLnBrk="1" hangingPunct="1">
              <a:lnSpc>
                <a:spcPts val="1680"/>
              </a:lnSpc>
              <a:buFontTx/>
              <a:buChar char="–"/>
            </a:pPr>
            <a:r>
              <a:rPr lang="pt-BR" altLang="pt-BR" sz="1400" b="1" dirty="0">
                <a:solidFill>
                  <a:srgbClr val="2BAB21"/>
                </a:solidFill>
              </a:rPr>
              <a:t>A regra do sigilo não é absoluta; não pode </a:t>
            </a:r>
            <a:r>
              <a:rPr lang="pt-BR" altLang="pt-BR" sz="1400" b="1" dirty="0">
                <a:solidFill>
                  <a:srgbClr val="FFFF00"/>
                </a:solidFill>
              </a:rPr>
              <a:t>inviabilizar funções constitucionais </a:t>
            </a:r>
          </a:p>
          <a:p>
            <a:pPr lvl="3" algn="l" eaLnBrk="1" hangingPunct="1">
              <a:lnSpc>
                <a:spcPts val="1680"/>
              </a:lnSpc>
            </a:pPr>
            <a:r>
              <a:rPr lang="pt-BR" altLang="pt-BR" sz="1400" b="1" dirty="0">
                <a:solidFill>
                  <a:srgbClr val="2BAB21"/>
                </a:solidFill>
              </a:rPr>
              <a:t>	dos Tribunais de Contas e do MP </a:t>
            </a:r>
            <a:r>
              <a:rPr lang="pt-BR" altLang="pt-BR" sz="1100" b="1" dirty="0">
                <a:solidFill>
                  <a:schemeClr val="accent1"/>
                </a:solidFill>
              </a:rPr>
              <a:t>(MS 33.340-STF 2015)</a:t>
            </a:r>
            <a:endParaRPr lang="pt-BR" altLang="pt-BR" sz="1800" b="1" dirty="0">
              <a:solidFill>
                <a:srgbClr val="FFCC00"/>
              </a:solidFill>
              <a:sym typeface="Symbol" panose="05050102010706020507" pitchFamily="18" charset="2"/>
            </a:endParaRPr>
          </a:p>
          <a:p>
            <a:pPr marL="1371600" lvl="2" indent="-457200" algn="l" eaLnBrk="1" hangingPunct="1">
              <a:lnSpc>
                <a:spcPct val="120000"/>
              </a:lnSpc>
              <a:buClr>
                <a:srgbClr val="FFFF59"/>
              </a:buClr>
              <a:buFont typeface="Wingdings" panose="05000000000000000000" pitchFamily="2" charset="2"/>
              <a:buAutoNum type="arabicPeriod" startAt="4"/>
            </a:pPr>
            <a:r>
              <a:rPr lang="pt-BR" altLang="pt-BR" sz="1800" b="1" dirty="0">
                <a:solidFill>
                  <a:srgbClr val="FFCC00"/>
                </a:solidFill>
                <a:sym typeface="Symbol" panose="05050102010706020507" pitchFamily="18" charset="2"/>
              </a:rPr>
              <a:t>Res. 23/07 – CNMP </a:t>
            </a:r>
          </a:p>
          <a:p>
            <a:pPr lvl="2" algn="l" eaLnBrk="1" hangingPunct="1">
              <a:lnSpc>
                <a:spcPct val="120000"/>
              </a:lnSpc>
              <a:buClr>
                <a:srgbClr val="FFFF59"/>
              </a:buClr>
            </a:pPr>
            <a:r>
              <a:rPr lang="pt-BR" altLang="pt-BR" sz="1800" b="1" dirty="0">
                <a:solidFill>
                  <a:srgbClr val="FFCC00"/>
                </a:solidFill>
                <a:sym typeface="Symbol" panose="05050102010706020507" pitchFamily="18" charset="2"/>
              </a:rPr>
              <a:t>	</a:t>
            </a:r>
            <a:r>
              <a:rPr lang="pt-BR" altLang="pt-BR" sz="1400" b="1" dirty="0">
                <a:solidFill>
                  <a:srgbClr val="2BAB21"/>
                </a:solidFill>
                <a:sym typeface="Symbol" panose="05050102010706020507" pitchFamily="18" charset="2"/>
              </a:rPr>
              <a:t> art. 7º - disciplina </a:t>
            </a:r>
            <a:r>
              <a:rPr lang="pt-BR" altLang="pt-BR" sz="1400" b="1" i="1" u="sng" dirty="0">
                <a:solidFill>
                  <a:srgbClr val="2BAB21"/>
                </a:solidFill>
                <a:sym typeface="Symbol" panose="05050102010706020507" pitchFamily="18" charset="2"/>
              </a:rPr>
              <a:t>como</a:t>
            </a:r>
            <a:r>
              <a:rPr lang="pt-BR" altLang="pt-BR" sz="1400" b="1" dirty="0">
                <a:solidFill>
                  <a:srgbClr val="2BAB21"/>
                </a:solidFill>
                <a:sym typeface="Symbol" panose="05050102010706020507" pitchFamily="18" charset="2"/>
              </a:rPr>
              <a:t> se fará a publicidade  dos atos do IC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AC25171B-4EEC-47D8-92DA-8DC82AC6696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609600"/>
          </a:xfrm>
          <a:noFill/>
        </p:spPr>
        <p:txBody>
          <a:bodyPr anchor="b"/>
          <a:lstStyle/>
          <a:p>
            <a:pPr eaLnBrk="1" hangingPunct="1"/>
            <a:r>
              <a:rPr lang="pt-BR" altLang="pt-BR" b="1">
                <a:sym typeface="Symbol" panose="05050102010706020507" pitchFamily="18" charset="2"/>
              </a:rPr>
              <a:t>Publicidade no IC</a:t>
            </a:r>
            <a:endParaRPr lang="pt-BR" altLang="pt-BR" b="1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60420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A7978334-0D97-448C-B7E4-C92C12877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9763" y="5867400"/>
            <a:ext cx="509587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Número de Slide 5">
            <a:extLst>
              <a:ext uri="{FF2B5EF4-FFF2-40B4-BE49-F238E27FC236}">
                <a16:creationId xmlns:a16="http://schemas.microsoft.com/office/drawing/2014/main" id="{074D41F9-1F4F-4185-9563-6819ACFED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A75F49AD-0414-4FD3-AF09-290E93AE1C75}" type="slidenum">
              <a:rPr lang="pt-BR" altLang="pt-BR" sz="1400">
                <a:solidFill>
                  <a:srgbClr val="FF9900"/>
                </a:solidFill>
              </a:rPr>
              <a:pPr eaLnBrk="1" hangingPunct="1">
                <a:buFontTx/>
                <a:buNone/>
              </a:pPr>
              <a:t>22</a:t>
            </a:fld>
            <a:endParaRPr lang="pt-BR" altLang="pt-BR" sz="1400">
              <a:solidFill>
                <a:srgbClr val="FF9900"/>
              </a:solidFill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CBE3CB3-CA3C-4D7E-96C7-FCB39ADAB6E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67544" y="33338"/>
            <a:ext cx="8070850" cy="854075"/>
          </a:xfrm>
        </p:spPr>
        <p:txBody>
          <a:bodyPr/>
          <a:lstStyle/>
          <a:p>
            <a:pPr eaLnBrk="1" hangingPunct="1"/>
            <a:r>
              <a:rPr lang="pt-BR" altLang="pt-BR" b="1" dirty="0">
                <a:solidFill>
                  <a:srgbClr val="00FF00"/>
                </a:solidFill>
                <a:sym typeface="Symbol" panose="05050102010706020507" pitchFamily="18" charset="2"/>
              </a:rPr>
              <a:t>3ª Fase:</a:t>
            </a:r>
            <a:r>
              <a:rPr lang="pt-BR" altLang="pt-BR" b="1" dirty="0">
                <a:sym typeface="Symbol" panose="05050102010706020507" pitchFamily="18" charset="2"/>
              </a:rPr>
              <a:t> arquivamento</a:t>
            </a:r>
            <a:endParaRPr lang="pt-BR" altLang="pt-BR" b="1" dirty="0">
              <a:solidFill>
                <a:srgbClr val="F6E836"/>
              </a:solidFill>
              <a:sym typeface="Symbol" panose="05050102010706020507" pitchFamily="18" charset="2"/>
            </a:endParaRP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28701467-7A15-40ED-BBFA-5F3B1C0634D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27038" y="836613"/>
            <a:ext cx="8534400" cy="1905000"/>
          </a:xfrm>
        </p:spPr>
        <p:txBody>
          <a:bodyPr/>
          <a:lstStyle/>
          <a:p>
            <a:pPr lvl="1" algn="l" eaLnBrk="1" hangingPunct="1">
              <a:lnSpc>
                <a:spcPct val="140000"/>
              </a:lnSpc>
              <a:buFontTx/>
              <a:buChar char="–"/>
            </a:pPr>
            <a:r>
              <a:rPr lang="pt-BR" altLang="pt-BR" b="1" dirty="0">
                <a:sym typeface="Symbol" panose="05050102010706020507" pitchFamily="18" charset="2"/>
              </a:rPr>
              <a:t> arquivamento expresso (normal)</a:t>
            </a:r>
          </a:p>
          <a:p>
            <a:pPr lvl="1" algn="l" eaLnBrk="1" hangingPunct="1">
              <a:lnSpc>
                <a:spcPct val="140000"/>
              </a:lnSpc>
              <a:buFontTx/>
              <a:buChar char="–"/>
            </a:pPr>
            <a:r>
              <a:rPr lang="pt-BR" altLang="pt-BR" b="1" dirty="0">
                <a:sym typeface="Symbol" panose="05050102010706020507" pitchFamily="18" charset="2"/>
              </a:rPr>
              <a:t> arquivamento implícito</a:t>
            </a:r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3E35C7DA-D90D-4A95-98D8-6DF55626D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0" y="1557338"/>
            <a:ext cx="34290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b="1" dirty="0">
                <a:solidFill>
                  <a:srgbClr val="FFFF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 </a:t>
            </a:r>
            <a:r>
              <a:rPr lang="pt-BR" altLang="pt-BR" b="1" dirty="0">
                <a:solidFill>
                  <a:srgbClr val="FFFF00"/>
                </a:solidFill>
                <a:sym typeface="Symbol" panose="05050102010706020507" pitchFamily="18" charset="2"/>
              </a:rPr>
              <a:t>erro técnico !</a:t>
            </a:r>
          </a:p>
        </p:txBody>
      </p:sp>
      <p:sp>
        <p:nvSpPr>
          <p:cNvPr id="66565" name="AutoShape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33E08B5-255C-44E5-9658-E59E7EDBD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  <p:sp>
        <p:nvSpPr>
          <p:cNvPr id="22535" name="Text Box 6">
            <a:extLst>
              <a:ext uri="{FF2B5EF4-FFF2-40B4-BE49-F238E27FC236}">
                <a16:creationId xmlns:a16="http://schemas.microsoft.com/office/drawing/2014/main" id="{EF2D567B-A576-4809-92F7-362E845BA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035175"/>
            <a:ext cx="360045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kumimoji="1" lang="pt-BR" altLang="pt-BR" sz="24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Mais de um fato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kumimoji="1" lang="pt-BR" altLang="pt-BR" sz="24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Mais de um indiciado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FEBB206-A12B-4CDC-8E24-9E421A93AF79}"/>
              </a:ext>
            </a:extLst>
          </p:cNvPr>
          <p:cNvSpPr txBox="1"/>
          <p:nvPr/>
        </p:nvSpPr>
        <p:spPr>
          <a:xfrm>
            <a:off x="899592" y="3076576"/>
            <a:ext cx="4824412" cy="1039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b="1" dirty="0">
                <a:solidFill>
                  <a:srgbClr val="00FF00"/>
                </a:solidFill>
                <a:latin typeface="+mn-lt"/>
                <a:sym typeface="Symbol" pitchFamily="18" charset="2"/>
              </a:rPr>
              <a:t> quem faz o controle ?</a:t>
            </a:r>
            <a:endParaRPr lang="pt-BR" dirty="0">
              <a:latin typeface="Arial" charset="0"/>
            </a:endParaRPr>
          </a:p>
          <a:p>
            <a:pPr>
              <a:buFontTx/>
              <a:buNone/>
              <a:defRPr/>
            </a:pPr>
            <a:endParaRPr lang="pt-BR" dirty="0">
              <a:latin typeface="Arial" charset="0"/>
            </a:endParaRPr>
          </a:p>
        </p:txBody>
      </p:sp>
      <p:sp>
        <p:nvSpPr>
          <p:cNvPr id="22537" name="Text Box 6">
            <a:extLst>
              <a:ext uri="{FF2B5EF4-FFF2-40B4-BE49-F238E27FC236}">
                <a16:creationId xmlns:a16="http://schemas.microsoft.com/office/drawing/2014/main" id="{5339EF98-7D34-41B7-95B0-9E1F49271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8000" y="3544888"/>
            <a:ext cx="6019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kumimoji="1" lang="pt-BR" altLang="pt-BR" sz="24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Nos Estados </a:t>
            </a:r>
            <a:r>
              <a:rPr kumimoji="1" lang="pt-BR" altLang="pt-BR" sz="1600" b="1" dirty="0">
                <a:solidFill>
                  <a:srgbClr val="00FF00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</a:t>
            </a:r>
            <a:r>
              <a:rPr kumimoji="1" lang="pt-BR" altLang="pt-BR" sz="24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 </a:t>
            </a:r>
            <a:r>
              <a:rPr kumimoji="1" lang="pt-BR" altLang="pt-BR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CSMP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kumimoji="1" lang="pt-BR" altLang="pt-BR" sz="24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No MP União </a:t>
            </a:r>
            <a:r>
              <a:rPr kumimoji="1" lang="pt-BR" altLang="pt-BR" sz="1600" b="1" dirty="0">
                <a:solidFill>
                  <a:srgbClr val="00FF00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</a:t>
            </a:r>
            <a:r>
              <a:rPr kumimoji="1" lang="pt-BR" altLang="pt-BR" sz="24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 </a:t>
            </a:r>
            <a:r>
              <a:rPr kumimoji="1" lang="pt-BR" altLang="pt-BR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Câmaras</a:t>
            </a:r>
            <a:r>
              <a:rPr kumimoji="1" lang="pt-BR" altLang="pt-BR" sz="24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 de Coord. e Rev.</a:t>
            </a:r>
          </a:p>
        </p:txBody>
      </p:sp>
      <p:sp>
        <p:nvSpPr>
          <p:cNvPr id="22538" name="CaixaDeTexto 2">
            <a:extLst>
              <a:ext uri="{FF2B5EF4-FFF2-40B4-BE49-F238E27FC236}">
                <a16:creationId xmlns:a16="http://schemas.microsoft.com/office/drawing/2014/main" id="{5A0C4989-4BA0-4821-998B-89B62018C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9225" y="2185988"/>
            <a:ext cx="34464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2800" b="1" dirty="0">
                <a:solidFill>
                  <a:srgbClr val="FFFF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r>
              <a:rPr lang="pt-BR" altLang="pt-BR" sz="2800" b="1" dirty="0">
                <a:solidFill>
                  <a:srgbClr val="FFFF00"/>
                </a:solidFill>
              </a:rPr>
              <a:t>fundamentação !</a:t>
            </a:r>
          </a:p>
        </p:txBody>
      </p:sp>
      <p:sp>
        <p:nvSpPr>
          <p:cNvPr id="22539" name="AutoShape 5">
            <a:extLst>
              <a:ext uri="{FF2B5EF4-FFF2-40B4-BE49-F238E27FC236}">
                <a16:creationId xmlns:a16="http://schemas.microsoft.com/office/drawing/2014/main" id="{BCEA5F49-9F5A-40AA-B389-E305C4A3D86B}"/>
              </a:ext>
            </a:extLst>
          </p:cNvPr>
          <p:cNvSpPr>
            <a:spLocks/>
          </p:cNvSpPr>
          <p:nvPr/>
        </p:nvSpPr>
        <p:spPr bwMode="auto">
          <a:xfrm flipH="1">
            <a:off x="5027613" y="2120652"/>
            <a:ext cx="96837" cy="876300"/>
          </a:xfrm>
          <a:prstGeom prst="leftBrace">
            <a:avLst>
              <a:gd name="adj1" fmla="val 59113"/>
              <a:gd name="adj2" fmla="val 50000"/>
            </a:avLst>
          </a:prstGeom>
          <a:noFill/>
          <a:ln w="412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66565" grpId="0" animBg="1"/>
      <p:bldP spid="22535" grpId="0"/>
      <p:bldP spid="8" grpId="0"/>
      <p:bldP spid="22537" grpId="0"/>
      <p:bldP spid="22538" grpId="0"/>
      <p:bldP spid="2253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5">
            <a:extLst>
              <a:ext uri="{FF2B5EF4-FFF2-40B4-BE49-F238E27FC236}">
                <a16:creationId xmlns:a16="http://schemas.microsoft.com/office/drawing/2014/main" id="{E214A380-5E84-4172-8460-769679700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01368B26-DF61-404A-AC65-1AE48CD0AFD7}" type="slidenum">
              <a:rPr lang="pt-BR" altLang="pt-BR" sz="1400">
                <a:solidFill>
                  <a:srgbClr val="FF9900"/>
                </a:solidFill>
              </a:rPr>
              <a:pPr eaLnBrk="1" hangingPunct="1">
                <a:buFontTx/>
                <a:buNone/>
              </a:pPr>
              <a:t>23</a:t>
            </a:fld>
            <a:endParaRPr lang="pt-BR" altLang="pt-BR" sz="1400">
              <a:solidFill>
                <a:srgbClr val="FF9900"/>
              </a:solidFill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8E1817BF-4C94-4349-9C36-77FF42F6AD0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188913"/>
            <a:ext cx="7772400" cy="762000"/>
          </a:xfrm>
        </p:spPr>
        <p:txBody>
          <a:bodyPr/>
          <a:lstStyle/>
          <a:p>
            <a:pPr eaLnBrk="1" hangingPunct="1"/>
            <a:r>
              <a:rPr lang="pt-BR" altLang="pt-BR" b="1">
                <a:sym typeface="Symbol" panose="05050102010706020507" pitchFamily="18" charset="2"/>
              </a:rPr>
              <a:t>Controle do arquivamento</a:t>
            </a:r>
            <a:endParaRPr lang="pt-BR" altLang="pt-BR" b="1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B19DA0DD-1E60-4AE4-BC03-1665A6568C5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908050"/>
            <a:ext cx="8610600" cy="4572000"/>
          </a:xfrm>
        </p:spPr>
        <p:txBody>
          <a:bodyPr/>
          <a:lstStyle/>
          <a:p>
            <a:pPr marL="990600" lvl="1" indent="-533400" algn="l" eaLnBrk="1" hangingPunct="1">
              <a:lnSpc>
                <a:spcPct val="140000"/>
              </a:lnSpc>
              <a:buFontTx/>
              <a:buChar char="–"/>
            </a:pPr>
            <a:r>
              <a:rPr lang="pt-BR" altLang="pt-BR" sz="2400" b="1" dirty="0">
                <a:sym typeface="Symbol" panose="05050102010706020507" pitchFamily="18" charset="2"/>
              </a:rPr>
              <a:t>Alternativas que CSMP e Câmaras têm:</a:t>
            </a:r>
          </a:p>
          <a:p>
            <a:pPr marL="1371600" lvl="2" indent="-457200" algn="l" eaLnBrk="1" hangingPunct="1">
              <a:lnSpc>
                <a:spcPct val="110000"/>
              </a:lnSpc>
            </a:pPr>
            <a:r>
              <a:rPr lang="pt-BR" altLang="pt-BR" sz="1800" b="1" dirty="0">
                <a:solidFill>
                  <a:srgbClr val="FFFF59"/>
                </a:solidFill>
                <a:sym typeface="Symbol" panose="05050102010706020507" pitchFamily="18" charset="2"/>
              </a:rPr>
              <a:t>1.</a:t>
            </a:r>
            <a:r>
              <a:rPr lang="pt-BR" altLang="pt-BR" b="1" dirty="0">
                <a:sym typeface="Symbol" panose="05050102010706020507" pitchFamily="18" charset="2"/>
              </a:rPr>
              <a:t> </a:t>
            </a:r>
            <a:r>
              <a:rPr lang="pt-BR" altLang="pt-BR" sz="1800" b="1" dirty="0">
                <a:solidFill>
                  <a:srgbClr val="F6E836"/>
                </a:solidFill>
                <a:sym typeface="Symbol" panose="05050102010706020507" pitchFamily="18" charset="2"/>
              </a:rPr>
              <a:t>homologação do arquivamento do IC</a:t>
            </a:r>
          </a:p>
          <a:p>
            <a:pPr marL="1371600" lvl="2" indent="-457200" algn="l" eaLnBrk="1" hangingPunct="1">
              <a:lnSpc>
                <a:spcPct val="110000"/>
              </a:lnSpc>
            </a:pPr>
            <a:r>
              <a:rPr lang="pt-BR" altLang="pt-BR" sz="1800" b="1" dirty="0">
                <a:solidFill>
                  <a:srgbClr val="F6E836"/>
                </a:solidFill>
                <a:sym typeface="Symbol" panose="05050102010706020507" pitchFamily="18" charset="2"/>
              </a:rPr>
              <a:t>2. conversão em diligência</a:t>
            </a:r>
          </a:p>
          <a:p>
            <a:pPr marL="1371600" lvl="2" indent="-457200" algn="l" eaLnBrk="1" hangingPunct="1">
              <a:lnSpc>
                <a:spcPct val="110000"/>
              </a:lnSpc>
            </a:pPr>
            <a:r>
              <a:rPr lang="pt-BR" altLang="pt-BR" sz="1800" b="1" dirty="0">
                <a:solidFill>
                  <a:srgbClr val="F6E836"/>
                </a:solidFill>
                <a:sym typeface="Symbol" panose="05050102010706020507" pitchFamily="18" charset="2"/>
              </a:rPr>
              <a:t>3. desmembramento das investigações</a:t>
            </a:r>
          </a:p>
          <a:p>
            <a:pPr marL="1371600" lvl="2" indent="-457200" algn="l" eaLnBrk="1" hangingPunct="1">
              <a:lnSpc>
                <a:spcPct val="110000"/>
              </a:lnSpc>
            </a:pPr>
            <a:r>
              <a:rPr lang="pt-BR" altLang="pt-BR" sz="1800" b="1" dirty="0">
                <a:solidFill>
                  <a:srgbClr val="F6E836"/>
                </a:solidFill>
                <a:sym typeface="Symbol" panose="05050102010706020507" pitchFamily="18" charset="2"/>
              </a:rPr>
              <a:t>4. determinação de propositura de ACP</a:t>
            </a:r>
          </a:p>
          <a:p>
            <a:pPr marL="1371600" lvl="2" indent="-457200" algn="l" eaLnBrk="1" hangingPunct="1">
              <a:lnSpc>
                <a:spcPct val="110000"/>
              </a:lnSpc>
            </a:pPr>
            <a:r>
              <a:rPr lang="pt-BR" altLang="pt-BR" sz="1800" b="1" dirty="0">
                <a:solidFill>
                  <a:srgbClr val="F6E836"/>
                </a:solidFill>
                <a:sym typeface="Symbol" panose="05050102010706020507" pitchFamily="18" charset="2"/>
              </a:rPr>
              <a:t>	⇒ </a:t>
            </a:r>
            <a:r>
              <a:rPr lang="pt-BR" altLang="pt-BR" sz="1400" b="1" dirty="0">
                <a:solidFill>
                  <a:schemeClr val="accent1"/>
                </a:solidFill>
                <a:sym typeface="Symbol" panose="05050102010706020507" pitchFamily="18" charset="2"/>
              </a:rPr>
              <a:t>o promotor designado pelo colegiado para ACP pode recusar-se (alegando independência funcional)?</a:t>
            </a:r>
            <a:endParaRPr lang="pt-BR" altLang="pt-BR" sz="1400" b="1" dirty="0">
              <a:solidFill>
                <a:srgbClr val="F6E836"/>
              </a:solidFill>
              <a:sym typeface="Symbol" panose="05050102010706020507" pitchFamily="18" charset="2"/>
            </a:endParaRPr>
          </a:p>
          <a:p>
            <a:pPr marL="990600" lvl="1" indent="-533400" algn="l" eaLnBrk="1" hangingPunct="1">
              <a:lnSpc>
                <a:spcPct val="140000"/>
              </a:lnSpc>
              <a:buFontTx/>
              <a:buChar char="–"/>
            </a:pPr>
            <a:r>
              <a:rPr lang="pt-BR" altLang="pt-BR" sz="2000" b="1" dirty="0">
                <a:sym typeface="Symbol" panose="05050102010706020507" pitchFamily="18" charset="2"/>
              </a:rPr>
              <a:t>A tramitação do IC no CSMP / Câmara Coord. Rev.</a:t>
            </a:r>
          </a:p>
          <a:p>
            <a:pPr marL="1371600" lvl="2" indent="-457200" algn="l" eaLnBrk="1" hangingPunct="1">
              <a:lnSpc>
                <a:spcPct val="120000"/>
              </a:lnSpc>
              <a:buFontTx/>
              <a:buChar char="•"/>
            </a:pPr>
            <a:r>
              <a:rPr lang="pt-BR" altLang="pt-BR" sz="1800" b="1" dirty="0">
                <a:solidFill>
                  <a:srgbClr val="F6E836"/>
                </a:solidFill>
                <a:sym typeface="Symbol" panose="05050102010706020507" pitchFamily="18" charset="2"/>
              </a:rPr>
              <a:t>cf. regimento interno</a:t>
            </a:r>
          </a:p>
          <a:p>
            <a:pPr marL="1371600" lvl="2" indent="-457200" algn="l" eaLnBrk="1" hangingPunct="1">
              <a:lnSpc>
                <a:spcPct val="120000"/>
              </a:lnSpc>
              <a:buFontTx/>
              <a:buChar char="•"/>
            </a:pPr>
            <a:r>
              <a:rPr lang="pt-BR" altLang="pt-BR" sz="1800" b="1" dirty="0">
                <a:solidFill>
                  <a:srgbClr val="F6E836"/>
                </a:solidFill>
                <a:sym typeface="Symbol" panose="05050102010706020507" pitchFamily="18" charset="2"/>
              </a:rPr>
              <a:t>entrada dos autos / distribuição / aviso </a:t>
            </a:r>
            <a:r>
              <a:rPr lang="pt-BR" altLang="pt-BR" sz="1800" b="1" i="1" dirty="0" err="1">
                <a:solidFill>
                  <a:srgbClr val="F6E836"/>
                </a:solidFill>
                <a:sym typeface="Symbol" panose="05050102010706020507" pitchFamily="18" charset="2"/>
              </a:rPr>
              <a:t>DOe</a:t>
            </a:r>
            <a:r>
              <a:rPr lang="pt-BR" altLang="pt-BR" sz="1800" b="1" dirty="0">
                <a:solidFill>
                  <a:srgbClr val="F6E836"/>
                </a:solidFill>
                <a:sym typeface="Symbol" panose="05050102010706020507" pitchFamily="18" charset="2"/>
              </a:rPr>
              <a:t> / turmas ou pleno / sustentação oral / julgamento / a designação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BB661E2B-E951-44EE-99FD-C9A87E33AD10}"/>
              </a:ext>
            </a:extLst>
          </p:cNvPr>
          <p:cNvGrpSpPr>
            <a:grpSpLocks/>
          </p:cNvGrpSpPr>
          <p:nvPr/>
        </p:nvGrpSpPr>
        <p:grpSpPr bwMode="auto">
          <a:xfrm>
            <a:off x="7162800" y="5638800"/>
            <a:ext cx="1219200" cy="381000"/>
            <a:chOff x="3552" y="3600"/>
            <a:chExt cx="768" cy="240"/>
          </a:xfrm>
        </p:grpSpPr>
        <p:sp>
          <p:nvSpPr>
            <p:cNvPr id="23558" name="AutoShape 5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AEBAD6ED-67C9-4DEA-9265-B83F3B5C88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3600"/>
              <a:ext cx="288" cy="240"/>
            </a:xfrm>
            <a:prstGeom prst="actionButtonBlan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Char char="•"/>
                <a:defRPr sz="3200">
                  <a:solidFill>
                    <a:srgbClr val="CC99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rgbClr val="00FF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rgbClr val="FF99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Char char="–"/>
              </a:pPr>
              <a:endParaRPr lang="pt-BR" altLang="pt-BR" sz="2800">
                <a:solidFill>
                  <a:schemeClr val="tx1"/>
                </a:solidFill>
              </a:endParaRPr>
            </a:p>
          </p:txBody>
        </p:sp>
        <p:sp>
          <p:nvSpPr>
            <p:cNvPr id="23559" name="AutoShape 6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5FCB44E7-D704-42A5-A3AB-E57F8647BC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600"/>
              <a:ext cx="288" cy="240"/>
            </a:xfrm>
            <a:prstGeom prst="actionButtonBlan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Char char="•"/>
                <a:defRPr sz="3200">
                  <a:solidFill>
                    <a:srgbClr val="CC99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rgbClr val="00FF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rgbClr val="FF99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Char char="–"/>
              </a:pPr>
              <a:endParaRPr lang="pt-BR" altLang="pt-BR" sz="280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uiExpand="1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5">
            <a:extLst>
              <a:ext uri="{FF2B5EF4-FFF2-40B4-BE49-F238E27FC236}">
                <a16:creationId xmlns:a16="http://schemas.microsoft.com/office/drawing/2014/main" id="{0AA7A132-2194-4C54-9F63-17382CCF8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39F930A3-8621-4418-B414-8B55CC14B4FE}" type="slidenum">
              <a:rPr lang="pt-BR" altLang="pt-BR" sz="1400">
                <a:solidFill>
                  <a:srgbClr val="FF9900"/>
                </a:solidFill>
              </a:rPr>
              <a:pPr eaLnBrk="1" hangingPunct="1">
                <a:buFontTx/>
                <a:buNone/>
              </a:pPr>
              <a:t>24</a:t>
            </a:fld>
            <a:endParaRPr lang="pt-BR" altLang="pt-BR" sz="1400">
              <a:solidFill>
                <a:srgbClr val="FF9900"/>
              </a:solidFill>
            </a:endParaRPr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682DAD19-620A-45B3-9680-612C3E01D1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74404"/>
            <a:ext cx="7772400" cy="1144796"/>
          </a:xfrm>
        </p:spPr>
        <p:txBody>
          <a:bodyPr/>
          <a:lstStyle/>
          <a:p>
            <a:pPr eaLnBrk="1" hangingPunct="1"/>
            <a:r>
              <a:rPr lang="pt-BR" altLang="pt-BR" sz="3600" b="1" dirty="0">
                <a:sym typeface="Symbol" panose="05050102010706020507" pitchFamily="18" charset="2"/>
              </a:rPr>
              <a:t>Efeitos do arquivamento do Inquérito Civil</a:t>
            </a:r>
            <a:endParaRPr lang="pt-BR" altLang="pt-BR" sz="3600" b="1" dirty="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01245F2F-1527-46AD-A631-417435CB02F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512" y="1265378"/>
            <a:ext cx="8892480" cy="4586064"/>
          </a:xfrm>
        </p:spPr>
        <p:txBody>
          <a:bodyPr/>
          <a:lstStyle/>
          <a:p>
            <a:pPr lvl="1" algn="l" eaLnBrk="1" hangingPunct="1">
              <a:lnSpc>
                <a:spcPct val="130000"/>
              </a:lnSpc>
              <a:buFontTx/>
              <a:buChar char="–"/>
            </a:pPr>
            <a:r>
              <a:rPr lang="pt-BR" altLang="pt-BR" b="1" dirty="0">
                <a:sym typeface="Symbol" panose="05050102010706020507" pitchFamily="18" charset="2"/>
              </a:rPr>
              <a:t> retomada do curso da decadência </a:t>
            </a:r>
            <a:r>
              <a:rPr lang="pt-BR" altLang="pt-BR" sz="1400" b="1" dirty="0">
                <a:solidFill>
                  <a:schemeClr val="accent1"/>
                </a:solidFill>
                <a:sym typeface="Symbol" panose="05050102010706020507" pitchFamily="18" charset="2"/>
              </a:rPr>
              <a:t>(art. 26, § 2º, III, CDC)</a:t>
            </a:r>
          </a:p>
          <a:p>
            <a:pPr lvl="1" algn="l" eaLnBrk="1" hangingPunct="1">
              <a:lnSpc>
                <a:spcPct val="130000"/>
              </a:lnSpc>
              <a:buFontTx/>
              <a:buChar char="–"/>
            </a:pPr>
            <a:r>
              <a:rPr lang="pt-BR" altLang="pt-BR" b="1" dirty="0">
                <a:sym typeface="Symbol" panose="05050102010706020507" pitchFamily="18" charset="2"/>
              </a:rPr>
              <a:t> posição dos colegitimados </a:t>
            </a:r>
          </a:p>
          <a:p>
            <a:pPr lvl="1" algn="l" eaLnBrk="1" hangingPunct="1">
              <a:lnSpc>
                <a:spcPct val="130000"/>
              </a:lnSpc>
              <a:buFontTx/>
              <a:buChar char="–"/>
            </a:pPr>
            <a:r>
              <a:rPr lang="pt-BR" altLang="pt-BR" b="1" dirty="0">
                <a:sym typeface="Symbol" panose="05050102010706020507" pitchFamily="18" charset="2"/>
              </a:rPr>
              <a:t> posição dos lesados</a:t>
            </a:r>
          </a:p>
          <a:p>
            <a:pPr lvl="1" algn="l" eaLnBrk="1" hangingPunct="1">
              <a:lnSpc>
                <a:spcPct val="130000"/>
              </a:lnSpc>
              <a:buFontTx/>
              <a:buChar char="–"/>
            </a:pPr>
            <a:r>
              <a:rPr lang="pt-BR" altLang="pt-BR" b="1" dirty="0">
                <a:sym typeface="Symbol" panose="05050102010706020507" pitchFamily="18" charset="2"/>
              </a:rPr>
              <a:t> posição do Ministério Público </a:t>
            </a:r>
          </a:p>
          <a:p>
            <a:pPr lvl="2" algn="l" eaLnBrk="1" hangingPunct="1">
              <a:lnSpc>
                <a:spcPct val="130000"/>
              </a:lnSpc>
              <a:buFontTx/>
              <a:buChar char="–"/>
            </a:pPr>
            <a:r>
              <a:rPr lang="pt-BR" altLang="pt-BR" sz="1400" b="1" dirty="0">
                <a:solidFill>
                  <a:schemeClr val="accent1"/>
                </a:solidFill>
                <a:sym typeface="Symbol" panose="05050102010706020507" pitchFamily="18" charset="2"/>
              </a:rPr>
              <a:t> reabertura: supõe “fato novo” ou “prova nova” – art. 111 LOEMP</a:t>
            </a:r>
          </a:p>
          <a:p>
            <a:pPr lvl="2" algn="l" eaLnBrk="1" hangingPunct="1">
              <a:lnSpc>
                <a:spcPct val="130000"/>
              </a:lnSpc>
              <a:buFontTx/>
              <a:buChar char="–"/>
            </a:pPr>
            <a:r>
              <a:rPr lang="pt-BR" altLang="pt-BR" sz="1400" b="1" dirty="0">
                <a:solidFill>
                  <a:schemeClr val="accent1"/>
                </a:solidFill>
                <a:sym typeface="Symbol" panose="05050102010706020507" pitchFamily="18" charset="2"/>
              </a:rPr>
              <a:t> CNMP: art. 12 Res. 23/07-CNMP: novas provas ou fato novo relevante – prazo de um ano; passado o prazo, não é reabertura, mas instauração de novo IC (aproveitam-se as provas)</a:t>
            </a:r>
          </a:p>
          <a:p>
            <a:pPr lvl="2" algn="l" eaLnBrk="1" hangingPunct="1">
              <a:lnSpc>
                <a:spcPct val="130000"/>
              </a:lnSpc>
              <a:buFontTx/>
              <a:buChar char="–"/>
            </a:pPr>
            <a:r>
              <a:rPr lang="pt-BR" altLang="pt-BR" sz="1400" b="1" dirty="0">
                <a:solidFill>
                  <a:schemeClr val="accent1"/>
                </a:solidFill>
                <a:sym typeface="Symbol" panose="05050102010706020507" pitchFamily="18" charset="2"/>
              </a:rPr>
              <a:t> novo promotor pode reabrir o caso?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F45B1C4A-3FBA-4B80-B5B9-A41CB73D8A9E}"/>
              </a:ext>
            </a:extLst>
          </p:cNvPr>
          <p:cNvGrpSpPr>
            <a:grpSpLocks/>
          </p:cNvGrpSpPr>
          <p:nvPr/>
        </p:nvGrpSpPr>
        <p:grpSpPr bwMode="auto">
          <a:xfrm>
            <a:off x="7162800" y="5638800"/>
            <a:ext cx="1219200" cy="381000"/>
            <a:chOff x="3552" y="3600"/>
            <a:chExt cx="768" cy="240"/>
          </a:xfrm>
        </p:grpSpPr>
        <p:sp>
          <p:nvSpPr>
            <p:cNvPr id="24582" name="AutoShape 5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B1708D7D-3A43-484F-A600-E2884839C8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3600"/>
              <a:ext cx="288" cy="240"/>
            </a:xfrm>
            <a:prstGeom prst="actionButtonBlan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Char char="•"/>
                <a:defRPr sz="3200">
                  <a:solidFill>
                    <a:srgbClr val="CC99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rgbClr val="00FF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rgbClr val="FF99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Char char="–"/>
              </a:pPr>
              <a:endParaRPr lang="pt-BR" altLang="pt-BR" sz="2800">
                <a:solidFill>
                  <a:schemeClr val="tx1"/>
                </a:solidFill>
              </a:endParaRPr>
            </a:p>
          </p:txBody>
        </p:sp>
        <p:sp>
          <p:nvSpPr>
            <p:cNvPr id="24583" name="AutoShape 6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6ABE5CED-7AA6-4CDA-A30C-52D5B5A6BA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600"/>
              <a:ext cx="288" cy="240"/>
            </a:xfrm>
            <a:prstGeom prst="actionButtonBlan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Char char="•"/>
                <a:defRPr sz="3200">
                  <a:solidFill>
                    <a:srgbClr val="CC99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rgbClr val="00FF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rgbClr val="FF99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Char char="–"/>
              </a:pPr>
              <a:endParaRPr lang="pt-BR" altLang="pt-BR" sz="280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autoUpdateAnimBg="0"/>
      <p:bldP spid="72707" grpId="0" uiExpand="1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2EAE12-748B-4643-A3CD-0CBC9609F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Conflito de atribuições no IC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67562C-A4A0-4206-BC62-9C4177E09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pt-BR" b="1" dirty="0">
                <a:solidFill>
                  <a:srgbClr val="FFFF00"/>
                </a:solidFill>
              </a:rPr>
              <a:t>No </a:t>
            </a:r>
            <a:r>
              <a:rPr lang="pt-BR" b="1" u="sng" dirty="0">
                <a:solidFill>
                  <a:srgbClr val="FFFF00"/>
                </a:solidFill>
              </a:rPr>
              <a:t>mesmo</a:t>
            </a:r>
            <a:r>
              <a:rPr lang="pt-BR" b="1" dirty="0">
                <a:solidFill>
                  <a:srgbClr val="FFFF00"/>
                </a:solidFill>
              </a:rPr>
              <a:t> ramo do Ministério Público:</a:t>
            </a:r>
          </a:p>
          <a:p>
            <a:pPr lvl="1"/>
            <a:r>
              <a:rPr lang="pt-BR" sz="2400" dirty="0">
                <a:solidFill>
                  <a:srgbClr val="00FF00"/>
                </a:solidFill>
              </a:rPr>
              <a:t>cf. a respectiva LOMP</a:t>
            </a:r>
          </a:p>
          <a:p>
            <a:pPr lvl="1"/>
            <a:r>
              <a:rPr lang="pt-BR" sz="2400" dirty="0"/>
              <a:t>Em SP: PGJ</a:t>
            </a:r>
          </a:p>
          <a:p>
            <a:r>
              <a:rPr lang="pt-BR" b="1" dirty="0">
                <a:solidFill>
                  <a:srgbClr val="FFFF00"/>
                </a:solidFill>
              </a:rPr>
              <a:t>Ramos </a:t>
            </a:r>
            <a:r>
              <a:rPr lang="pt-BR" b="1" u="sng" dirty="0">
                <a:solidFill>
                  <a:srgbClr val="FFFF00"/>
                </a:solidFill>
              </a:rPr>
              <a:t>diferentes</a:t>
            </a:r>
            <a:r>
              <a:rPr lang="pt-BR" b="1" dirty="0">
                <a:solidFill>
                  <a:srgbClr val="FFFF00"/>
                </a:solidFill>
              </a:rPr>
              <a:t>	</a:t>
            </a:r>
          </a:p>
          <a:p>
            <a:pPr lvl="1"/>
            <a:r>
              <a:rPr lang="pt-BR" dirty="0"/>
              <a:t>STF tem hesitado ⇒ sucessivamente: </a:t>
            </a:r>
          </a:p>
          <a:p>
            <a:pPr lvl="2"/>
            <a:r>
              <a:rPr lang="pt-BR" dirty="0"/>
              <a:t>conflito federativo – próprio STF</a:t>
            </a:r>
          </a:p>
          <a:p>
            <a:pPr lvl="2"/>
            <a:r>
              <a:rPr lang="pt-BR" dirty="0"/>
              <a:t>PGR</a:t>
            </a:r>
          </a:p>
          <a:p>
            <a:pPr lvl="2"/>
            <a:r>
              <a:rPr lang="pt-BR" dirty="0"/>
              <a:t>mais recentemente: </a:t>
            </a:r>
            <a:r>
              <a:rPr lang="pt-BR" dirty="0">
                <a:solidFill>
                  <a:srgbClr val="FFFF00"/>
                </a:solidFill>
              </a:rPr>
              <a:t>CNMP</a:t>
            </a:r>
            <a:r>
              <a:rPr lang="pt-BR" dirty="0"/>
              <a:t> (Pet 4.891-DF, Pleno)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5579126-411C-4DA3-BDC6-CDD13ECBB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BCF5-8E83-4F21-8127-21E6EAB6BDB8}" type="slidenum">
              <a:rPr lang="pt-BR" altLang="pt-BR" smtClean="0"/>
              <a:pPr/>
              <a:t>25</a:t>
            </a:fld>
            <a:endParaRPr lang="pt-BR" altLang="pt-BR"/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47059562-EF09-43ED-9BBC-43666798F314}"/>
              </a:ext>
            </a:extLst>
          </p:cNvPr>
          <p:cNvGrpSpPr>
            <a:grpSpLocks/>
          </p:cNvGrpSpPr>
          <p:nvPr/>
        </p:nvGrpSpPr>
        <p:grpSpPr bwMode="auto">
          <a:xfrm>
            <a:off x="7162800" y="5638800"/>
            <a:ext cx="1219200" cy="381000"/>
            <a:chOff x="3552" y="3600"/>
            <a:chExt cx="768" cy="240"/>
          </a:xfrm>
        </p:grpSpPr>
        <p:sp>
          <p:nvSpPr>
            <p:cNvPr id="7" name="AutoShape 5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79AAAD38-6AB1-46EA-BFBC-BBF6EDED2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3600"/>
              <a:ext cx="288" cy="240"/>
            </a:xfrm>
            <a:prstGeom prst="actionButtonBlan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Char char="•"/>
                <a:defRPr sz="3200">
                  <a:solidFill>
                    <a:srgbClr val="CC99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rgbClr val="00FF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rgbClr val="FF99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Char char="–"/>
              </a:pPr>
              <a:endParaRPr lang="pt-BR" altLang="pt-BR" sz="2800">
                <a:solidFill>
                  <a:schemeClr val="tx1"/>
                </a:solidFill>
              </a:endParaRPr>
            </a:p>
          </p:txBody>
        </p:sp>
        <p:sp>
          <p:nvSpPr>
            <p:cNvPr id="8" name="AutoShape 6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0886B5D8-3481-4DE6-9AD2-C1D9A50CE6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600"/>
              <a:ext cx="288" cy="240"/>
            </a:xfrm>
            <a:prstGeom prst="actionButtonBlan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Char char="•"/>
                <a:defRPr sz="3200">
                  <a:solidFill>
                    <a:srgbClr val="CC99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rgbClr val="00FF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rgbClr val="FF99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Char char="–"/>
              </a:pPr>
              <a:endParaRPr lang="pt-BR" altLang="pt-BR" sz="28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163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5">
            <a:extLst>
              <a:ext uri="{FF2B5EF4-FFF2-40B4-BE49-F238E27FC236}">
                <a16:creationId xmlns:a16="http://schemas.microsoft.com/office/drawing/2014/main" id="{23E98A5B-5B42-4328-B8EE-A4E05FB22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70CD12D9-0BFB-41A3-BBE3-3C29658EC0E3}" type="slidenum">
              <a:rPr lang="pt-BR" altLang="pt-BR" sz="1400">
                <a:solidFill>
                  <a:srgbClr val="FF9900"/>
                </a:solidFill>
              </a:rPr>
              <a:pPr eaLnBrk="1" hangingPunct="1">
                <a:buFontTx/>
                <a:buNone/>
              </a:pPr>
              <a:t>26</a:t>
            </a:fld>
            <a:endParaRPr lang="pt-BR" altLang="pt-BR" sz="1400">
              <a:solidFill>
                <a:srgbClr val="FF9900"/>
              </a:solidFill>
            </a:endParaRPr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F23DBE53-6F98-4501-AF59-EB3D07220E6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57188" y="1000125"/>
            <a:ext cx="8358187" cy="5572125"/>
          </a:xfrm>
        </p:spPr>
        <p:txBody>
          <a:bodyPr/>
          <a:lstStyle/>
          <a:p>
            <a:pPr marL="1371600" lvl="2" indent="-457200" algn="l" eaLnBrk="1" hangingPunct="1">
              <a:lnSpc>
                <a:spcPct val="90000"/>
              </a:lnSpc>
            </a:pPr>
            <a:r>
              <a:rPr lang="pt-BR" altLang="pt-BR" b="1" dirty="0">
                <a:solidFill>
                  <a:srgbClr val="FFFF59"/>
                </a:solidFill>
                <a:sym typeface="Symbol" panose="05050102010706020507" pitchFamily="18" charset="2"/>
              </a:rPr>
              <a:t>1.</a:t>
            </a:r>
            <a:r>
              <a:rPr lang="pt-BR" altLang="pt-BR" b="1" dirty="0">
                <a:sym typeface="Symbol" panose="05050102010706020507" pitchFamily="18" charset="2"/>
              </a:rPr>
              <a:t> </a:t>
            </a:r>
            <a:r>
              <a:rPr lang="pt-BR" altLang="pt-BR" b="1" dirty="0">
                <a:solidFill>
                  <a:srgbClr val="FFFF59"/>
                </a:solidFill>
                <a:sym typeface="Symbol" panose="05050102010706020507" pitchFamily="18" charset="2"/>
              </a:rPr>
              <a:t>Há contraditório?</a:t>
            </a:r>
          </a:p>
          <a:p>
            <a:pPr marL="1752600" lvl="3" indent="-381000" algn="l" eaLnBrk="1" hangingPunct="1">
              <a:lnSpc>
                <a:spcPct val="90000"/>
              </a:lnSpc>
              <a:buFontTx/>
              <a:buChar char="–"/>
            </a:pPr>
            <a:r>
              <a:rPr lang="pt-BR" altLang="pt-BR" b="1" dirty="0">
                <a:solidFill>
                  <a:srgbClr val="2BAB21"/>
                </a:solidFill>
                <a:sym typeface="Symbol" panose="05050102010706020507" pitchFamily="18" charset="2"/>
              </a:rPr>
              <a:t> </a:t>
            </a:r>
            <a:r>
              <a:rPr lang="pt-BR" altLang="pt-BR" sz="1600" b="1" dirty="0">
                <a:solidFill>
                  <a:srgbClr val="2BAB21"/>
                </a:solidFill>
                <a:sym typeface="Symbol" panose="05050102010706020507" pitchFamily="18" charset="2"/>
              </a:rPr>
              <a:t>a conveniência / dever de ouvir o investigado / c/ advogado</a:t>
            </a:r>
          </a:p>
          <a:p>
            <a:pPr marL="1752600" lvl="3" indent="-381000" algn="l" eaLnBrk="1" hangingPunct="1">
              <a:lnSpc>
                <a:spcPct val="90000"/>
              </a:lnSpc>
              <a:buFontTx/>
              <a:buChar char="–"/>
            </a:pPr>
            <a:r>
              <a:rPr lang="pt-BR" altLang="pt-BR" sz="1600" b="1" dirty="0">
                <a:solidFill>
                  <a:srgbClr val="2BAB21"/>
                </a:solidFill>
                <a:sym typeface="Symbol" panose="05050102010706020507" pitchFamily="18" charset="2"/>
              </a:rPr>
              <a:t> avaliação do próprio advogado / benefícios e riscos…</a:t>
            </a:r>
          </a:p>
          <a:p>
            <a:pPr marL="1371600" lvl="2" indent="-457200" algn="l" eaLnBrk="1" hangingPunct="1">
              <a:lnSpc>
                <a:spcPct val="90000"/>
              </a:lnSpc>
            </a:pPr>
            <a:r>
              <a:rPr lang="pt-BR" altLang="pt-BR" b="1" dirty="0">
                <a:solidFill>
                  <a:srgbClr val="FFFF59"/>
                </a:solidFill>
                <a:sym typeface="Symbol" panose="05050102010706020507" pitchFamily="18" charset="2"/>
              </a:rPr>
              <a:t>2. Qual o papel do advogado?</a:t>
            </a:r>
          </a:p>
          <a:p>
            <a:pPr marL="1752600" lvl="3" indent="-381000" algn="l" eaLnBrk="1" hangingPunct="1">
              <a:lnSpc>
                <a:spcPct val="90000"/>
              </a:lnSpc>
              <a:buFontTx/>
              <a:buChar char="–"/>
            </a:pPr>
            <a:r>
              <a:rPr lang="pt-BR" altLang="pt-BR" sz="1600" b="1" dirty="0">
                <a:solidFill>
                  <a:srgbClr val="2BAB21"/>
                </a:solidFill>
                <a:sym typeface="Symbol" panose="05050102010706020507" pitchFamily="18" charset="2"/>
              </a:rPr>
              <a:t>  os colegitimados (a associação civil) </a:t>
            </a:r>
          </a:p>
          <a:p>
            <a:pPr marL="1752600" lvl="3" indent="-381000" algn="l" eaLnBrk="1" hangingPunct="1">
              <a:lnSpc>
                <a:spcPct val="90000"/>
              </a:lnSpc>
              <a:buFontTx/>
              <a:buChar char="–"/>
            </a:pPr>
            <a:r>
              <a:rPr lang="pt-BR" altLang="pt-BR" sz="1600" b="1" dirty="0">
                <a:solidFill>
                  <a:srgbClr val="2BAB21"/>
                </a:solidFill>
                <a:sym typeface="Symbol" panose="05050102010706020507" pitchFamily="18" charset="2"/>
              </a:rPr>
              <a:t>  o indiciado ou investigado</a:t>
            </a:r>
          </a:p>
          <a:p>
            <a:pPr marL="1752600" lvl="3" indent="-381000" algn="l" eaLnBrk="1" hangingPunct="1">
              <a:lnSpc>
                <a:spcPct val="90000"/>
              </a:lnSpc>
              <a:buFontTx/>
              <a:buChar char="–"/>
            </a:pPr>
            <a:r>
              <a:rPr lang="pt-BR" altLang="pt-BR" sz="1600" b="1" dirty="0">
                <a:solidFill>
                  <a:srgbClr val="2BAB21"/>
                </a:solidFill>
                <a:sym typeface="Symbol" panose="05050102010706020507" pitchFamily="18" charset="2"/>
              </a:rPr>
              <a:t>  os lesados individuais</a:t>
            </a:r>
          </a:p>
          <a:p>
            <a:pPr marL="1752600" lvl="3" indent="-381000" algn="l" eaLnBrk="1" hangingPunct="1">
              <a:lnSpc>
                <a:spcPct val="90000"/>
              </a:lnSpc>
              <a:buFontTx/>
              <a:buChar char="–"/>
            </a:pPr>
            <a:r>
              <a:rPr lang="pt-BR" altLang="pt-BR" sz="1600" b="1" dirty="0">
                <a:solidFill>
                  <a:srgbClr val="2BAB21"/>
                </a:solidFill>
                <a:sym typeface="Symbol" panose="05050102010706020507" pitchFamily="18" charset="2"/>
              </a:rPr>
              <a:t>  as testemunhas</a:t>
            </a:r>
          </a:p>
          <a:p>
            <a:pPr marL="1371600" lvl="2" indent="-457200" algn="l" eaLnBrk="1" hangingPunct="1">
              <a:lnSpc>
                <a:spcPct val="90000"/>
              </a:lnSpc>
            </a:pPr>
            <a:r>
              <a:rPr lang="pt-BR" altLang="pt-BR" b="1" dirty="0">
                <a:solidFill>
                  <a:srgbClr val="FFFF59"/>
                </a:solidFill>
                <a:sym typeface="Symbol" panose="05050102010706020507" pitchFamily="18" charset="2"/>
              </a:rPr>
              <a:t>3. Acesso aos autos, salvo sigilo</a:t>
            </a:r>
          </a:p>
          <a:p>
            <a:pPr marL="1752600" lvl="3" indent="-381000" algn="l" eaLnBrk="1" hangingPunct="1">
              <a:lnSpc>
                <a:spcPct val="90000"/>
              </a:lnSpc>
              <a:buFontTx/>
              <a:buChar char="–"/>
            </a:pPr>
            <a:r>
              <a:rPr lang="pt-BR" altLang="pt-BR" sz="1600" b="1" dirty="0">
                <a:solidFill>
                  <a:srgbClr val="2BAB21"/>
                </a:solidFill>
                <a:sym typeface="Symbol" panose="05050102010706020507" pitchFamily="18" charset="2"/>
              </a:rPr>
              <a:t>controvérsias</a:t>
            </a:r>
          </a:p>
          <a:p>
            <a:pPr marL="1752600" lvl="3" indent="-381000" algn="l" eaLnBrk="1" hangingPunct="1">
              <a:lnSpc>
                <a:spcPct val="90000"/>
              </a:lnSpc>
              <a:buFontTx/>
              <a:buChar char="–"/>
            </a:pPr>
            <a:r>
              <a:rPr lang="pt-BR" altLang="pt-BR" sz="1600" b="1" dirty="0" err="1">
                <a:solidFill>
                  <a:srgbClr val="2BAB21"/>
                </a:solidFill>
                <a:sym typeface="Symbol" panose="05050102010706020507" pitchFamily="18" charset="2"/>
              </a:rPr>
              <a:t>Súm</a:t>
            </a:r>
            <a:r>
              <a:rPr lang="pt-BR" altLang="pt-BR" sz="1600" b="1" dirty="0">
                <a:solidFill>
                  <a:srgbClr val="2BAB21"/>
                </a:solidFill>
                <a:sym typeface="Symbol" panose="05050102010706020507" pitchFamily="18" charset="2"/>
              </a:rPr>
              <a:t>. </a:t>
            </a:r>
            <a:r>
              <a:rPr lang="pt-BR" altLang="pt-BR" sz="1600" b="1" dirty="0" err="1">
                <a:solidFill>
                  <a:srgbClr val="2BAB21"/>
                </a:solidFill>
                <a:sym typeface="Symbol" panose="05050102010706020507" pitchFamily="18" charset="2"/>
              </a:rPr>
              <a:t>Vinc</a:t>
            </a:r>
            <a:r>
              <a:rPr lang="pt-BR" altLang="pt-BR" sz="1600" b="1" dirty="0">
                <a:solidFill>
                  <a:srgbClr val="2BAB21"/>
                </a:solidFill>
                <a:sym typeface="Symbol" panose="05050102010706020507" pitchFamily="18" charset="2"/>
              </a:rPr>
              <a:t>. 14-STF </a:t>
            </a:r>
            <a:r>
              <a:rPr lang="pt-BR" altLang="pt-BR" sz="1600" dirty="0"/>
              <a:t>- É direito do defensor, no interesse do representado, ter acesso amplo aos elementos de prova que, já documentados em procedimento investigatório realizado por órgão com competência de polícia judiciária, </a:t>
            </a:r>
            <a:r>
              <a:rPr lang="pt-BR" altLang="pt-BR" sz="1600" dirty="0">
                <a:solidFill>
                  <a:srgbClr val="FFFF00"/>
                </a:solidFill>
              </a:rPr>
              <a:t>digam respeito ao exercício do direito de defesa</a:t>
            </a:r>
            <a:r>
              <a:rPr lang="pt-BR" altLang="pt-BR" sz="1600" dirty="0"/>
              <a:t>. </a:t>
            </a:r>
            <a:r>
              <a:rPr lang="pt-BR" altLang="pt-BR" sz="1200" dirty="0"/>
              <a:t>[do </a:t>
            </a:r>
            <a:r>
              <a:rPr lang="pt-BR" altLang="pt-BR" sz="1200" u="sng" dirty="0">
                <a:solidFill>
                  <a:srgbClr val="FFFF00"/>
                </a:solidFill>
              </a:rPr>
              <a:t>cliente</a:t>
            </a:r>
            <a:r>
              <a:rPr lang="pt-BR" altLang="pt-BR" sz="1200" dirty="0"/>
              <a:t> dele…]</a:t>
            </a:r>
            <a:endParaRPr lang="pt-BR" altLang="pt-BR" sz="1600" dirty="0"/>
          </a:p>
          <a:p>
            <a:pPr marL="1752600" lvl="3" indent="-381000" algn="l" eaLnBrk="1" hangingPunct="1">
              <a:lnSpc>
                <a:spcPct val="90000"/>
              </a:lnSpc>
              <a:buFontTx/>
              <a:buChar char="–"/>
            </a:pPr>
            <a:r>
              <a:rPr lang="pt-BR" altLang="pt-BR" sz="1600" b="1" dirty="0">
                <a:solidFill>
                  <a:srgbClr val="2BAB21"/>
                </a:solidFill>
              </a:rPr>
              <a:t>Direito reconhecido: </a:t>
            </a:r>
            <a:r>
              <a:rPr lang="pt-BR" altLang="pt-BR" sz="1600" dirty="0"/>
              <a:t>art. 6º, § 11 - Res. 23/07-CNMP </a:t>
            </a:r>
            <a:r>
              <a:rPr lang="pt-BR" altLang="pt-BR" sz="1400" dirty="0"/>
              <a:t>(redação de 2017)</a:t>
            </a:r>
            <a:endParaRPr lang="pt-BR" altLang="pt-BR" sz="1600" dirty="0"/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43496F98-FD47-496B-B7AD-871799D7D15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57188" y="142875"/>
            <a:ext cx="7772400" cy="838200"/>
          </a:xfrm>
          <a:noFill/>
        </p:spPr>
        <p:txBody>
          <a:bodyPr anchor="b"/>
          <a:lstStyle/>
          <a:p>
            <a:pPr eaLnBrk="1" hangingPunct="1"/>
            <a:r>
              <a:rPr lang="pt-BR" altLang="pt-BR" b="1" dirty="0">
                <a:sym typeface="Symbol" panose="05050102010706020507" pitchFamily="18" charset="2"/>
              </a:rPr>
              <a:t>O Advogado e o IC - I</a:t>
            </a:r>
            <a:endParaRPr lang="pt-BR" altLang="pt-BR" b="1" dirty="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8" name="AutoShape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C85A7D7-A1DA-41A3-93C4-1DC358873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688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2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2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2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2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2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62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2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62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2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62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build="p" bldLvl="3" autoUpdateAnimBg="0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5">
            <a:extLst>
              <a:ext uri="{FF2B5EF4-FFF2-40B4-BE49-F238E27FC236}">
                <a16:creationId xmlns:a16="http://schemas.microsoft.com/office/drawing/2014/main" id="{23E98A5B-5B42-4328-B8EE-A4E05FB22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70CD12D9-0BFB-41A3-BBE3-3C29658EC0E3}" type="slidenum">
              <a:rPr lang="pt-BR" altLang="pt-BR" sz="1400">
                <a:solidFill>
                  <a:srgbClr val="FF9900"/>
                </a:solidFill>
              </a:rPr>
              <a:pPr eaLnBrk="1" hangingPunct="1">
                <a:buFontTx/>
                <a:buNone/>
              </a:pPr>
              <a:t>27</a:t>
            </a:fld>
            <a:endParaRPr lang="pt-BR" altLang="pt-BR" sz="1400">
              <a:solidFill>
                <a:srgbClr val="FF9900"/>
              </a:solidFill>
            </a:endParaRPr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F23DBE53-6F98-4501-AF59-EB3D07220E6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57188" y="1000125"/>
            <a:ext cx="8358187" cy="5572125"/>
          </a:xfrm>
        </p:spPr>
        <p:txBody>
          <a:bodyPr/>
          <a:lstStyle/>
          <a:p>
            <a:pPr marL="1371600" lvl="2" indent="-457200" algn="l" eaLnBrk="1" hangingPunct="1">
              <a:lnSpc>
                <a:spcPct val="90000"/>
              </a:lnSpc>
            </a:pPr>
            <a:r>
              <a:rPr lang="pt-BR" altLang="pt-BR" b="1" dirty="0">
                <a:solidFill>
                  <a:srgbClr val="FFFF59"/>
                </a:solidFill>
                <a:sym typeface="Symbol" panose="05050102010706020507" pitchFamily="18" charset="2"/>
              </a:rPr>
              <a:t>4.</a:t>
            </a:r>
            <a:r>
              <a:rPr lang="pt-BR" altLang="pt-BR" b="1" dirty="0">
                <a:sym typeface="Symbol" panose="05050102010706020507" pitchFamily="18" charset="2"/>
              </a:rPr>
              <a:t> </a:t>
            </a:r>
            <a:r>
              <a:rPr lang="pt-BR" altLang="pt-BR" b="1" dirty="0">
                <a:solidFill>
                  <a:srgbClr val="FFFF59"/>
                </a:solidFill>
                <a:sym typeface="Symbol" panose="05050102010706020507" pitchFamily="18" charset="2"/>
              </a:rPr>
              <a:t>A “investigação defensiva”</a:t>
            </a:r>
          </a:p>
          <a:p>
            <a:pPr marL="1752600" lvl="3" indent="-381000" algn="l" eaLnBrk="1" hangingPunct="1">
              <a:lnSpc>
                <a:spcPct val="90000"/>
              </a:lnSpc>
              <a:buFontTx/>
              <a:buChar char="–"/>
            </a:pPr>
            <a:r>
              <a:rPr lang="pt-BR" altLang="pt-BR" b="1" dirty="0">
                <a:solidFill>
                  <a:srgbClr val="2BAB21"/>
                </a:solidFill>
                <a:sym typeface="Symbol" panose="05050102010706020507" pitchFamily="18" charset="2"/>
              </a:rPr>
              <a:t>Até certo ponto é natural</a:t>
            </a:r>
          </a:p>
          <a:p>
            <a:pPr marL="2209800" lvl="4" indent="-381000" algn="l" eaLnBrk="1" hangingPunct="1">
              <a:lnSpc>
                <a:spcPct val="90000"/>
              </a:lnSpc>
              <a:buFontTx/>
              <a:buChar char="–"/>
            </a:pPr>
            <a:r>
              <a:rPr lang="pt-BR" altLang="pt-BR" b="1" dirty="0">
                <a:solidFill>
                  <a:srgbClr val="2BAB21"/>
                </a:solidFill>
                <a:sym typeface="Symbol" panose="05050102010706020507" pitchFamily="18" charset="2"/>
              </a:rPr>
              <a:t>Colher documentos, informações</a:t>
            </a:r>
          </a:p>
          <a:p>
            <a:pPr marL="2209800" lvl="4" indent="-381000" algn="l" eaLnBrk="1" hangingPunct="1">
              <a:lnSpc>
                <a:spcPct val="90000"/>
              </a:lnSpc>
              <a:buFontTx/>
              <a:buChar char="–"/>
            </a:pPr>
            <a:r>
              <a:rPr lang="pt-BR" altLang="pt-BR" b="1" dirty="0">
                <a:solidFill>
                  <a:srgbClr val="2BAB21"/>
                </a:solidFill>
                <a:sym typeface="Symbol" panose="05050102010706020507" pitchFamily="18" charset="2"/>
              </a:rPr>
              <a:t>Peritos, detetives e colaboradores</a:t>
            </a:r>
          </a:p>
          <a:p>
            <a:pPr marL="1752600" lvl="3" indent="-381000" algn="l" eaLnBrk="1" hangingPunct="1">
              <a:lnSpc>
                <a:spcPct val="90000"/>
              </a:lnSpc>
              <a:buFontTx/>
              <a:buChar char="–"/>
            </a:pPr>
            <a:r>
              <a:rPr lang="pt-BR" altLang="pt-BR" b="1" dirty="0">
                <a:solidFill>
                  <a:srgbClr val="2BAB21"/>
                </a:solidFill>
                <a:sym typeface="Symbol" panose="05050102010706020507" pitchFamily="18" charset="2"/>
              </a:rPr>
              <a:t>Provimento 188/2018-OAB </a:t>
            </a:r>
            <a:r>
              <a:rPr lang="pt-BR" altLang="pt-BR" sz="1600" b="1" dirty="0">
                <a:solidFill>
                  <a:srgbClr val="2BAB21"/>
                </a:solidFill>
                <a:sym typeface="Symbol" panose="05050102010706020507" pitchFamily="18" charset="2"/>
              </a:rPr>
              <a:t>(Cons. Fed.)</a:t>
            </a:r>
            <a:endParaRPr lang="pt-BR" altLang="pt-BR" b="1" dirty="0">
              <a:solidFill>
                <a:srgbClr val="2BAB21"/>
              </a:solidFill>
              <a:sym typeface="Symbol" panose="05050102010706020507" pitchFamily="18" charset="2"/>
            </a:endParaRPr>
          </a:p>
          <a:p>
            <a:pPr marL="1752600" lvl="3" indent="-381000" algn="l" eaLnBrk="1" hangingPunct="1">
              <a:lnSpc>
                <a:spcPct val="90000"/>
              </a:lnSpc>
              <a:buFontTx/>
              <a:buChar char="–"/>
            </a:pPr>
            <a:r>
              <a:rPr lang="pt-BR" altLang="pt-BR" b="1" dirty="0">
                <a:solidFill>
                  <a:srgbClr val="2BAB21"/>
                </a:solidFill>
                <a:sym typeface="Symbol" panose="05050102010706020507" pitchFamily="18" charset="2"/>
              </a:rPr>
              <a:t>Projeto CPP: arts. 13, 44-9 (direitos de terceiros?)</a:t>
            </a:r>
          </a:p>
          <a:p>
            <a:pPr marL="2209800" lvl="4" indent="-381000" algn="l" eaLnBrk="1" hangingPunct="1">
              <a:lnSpc>
                <a:spcPct val="90000"/>
              </a:lnSpc>
              <a:buFontTx/>
              <a:buChar char="–"/>
            </a:pPr>
            <a:r>
              <a:rPr lang="pt-BR" altLang="pt-BR" b="1" dirty="0">
                <a:solidFill>
                  <a:srgbClr val="2BAB21"/>
                </a:solidFill>
                <a:sym typeface="Symbol" panose="05050102010706020507" pitchFamily="18" charset="2"/>
              </a:rPr>
              <a:t>Não há controle algum</a:t>
            </a:r>
          </a:p>
          <a:p>
            <a:pPr marL="2209800" lvl="4" indent="-381000" algn="l" eaLnBrk="1" hangingPunct="1">
              <a:lnSpc>
                <a:spcPct val="90000"/>
              </a:lnSpc>
              <a:buFontTx/>
              <a:buChar char="–"/>
            </a:pPr>
            <a:r>
              <a:rPr lang="pt-BR" altLang="pt-BR" b="1" dirty="0">
                <a:solidFill>
                  <a:srgbClr val="2BAB21"/>
                </a:solidFill>
                <a:sym typeface="Symbol" panose="05050102010706020507" pitchFamily="18" charset="2"/>
              </a:rPr>
              <a:t>Intimação de vítimas e testemunhas?</a:t>
            </a:r>
          </a:p>
          <a:p>
            <a:pPr lvl="3" algn="l" eaLnBrk="1" hangingPunct="1">
              <a:lnSpc>
                <a:spcPct val="90000"/>
              </a:lnSpc>
            </a:pPr>
            <a:endParaRPr lang="pt-BR" altLang="pt-BR" sz="1600" b="1" dirty="0">
              <a:solidFill>
                <a:srgbClr val="2BAB21"/>
              </a:solidFill>
              <a:sym typeface="Symbol" panose="05050102010706020507" pitchFamily="18" charset="2"/>
            </a:endParaRPr>
          </a:p>
          <a:p>
            <a:pPr marL="1371600" lvl="2" indent="-457200" algn="l" eaLnBrk="1" hangingPunct="1">
              <a:lnSpc>
                <a:spcPct val="90000"/>
              </a:lnSpc>
            </a:pPr>
            <a:r>
              <a:rPr lang="pt-BR" altLang="pt-BR" b="1" dirty="0">
                <a:solidFill>
                  <a:srgbClr val="FFFF59"/>
                </a:solidFill>
                <a:sym typeface="Symbol" panose="05050102010706020507" pitchFamily="18" charset="2"/>
              </a:rPr>
              <a:t>5. Enfim, o papel do advogado no IC</a:t>
            </a:r>
          </a:p>
          <a:p>
            <a:pPr marL="1371600" lvl="2" indent="-457200" algn="l" eaLnBrk="1" hangingPunct="1">
              <a:lnSpc>
                <a:spcPct val="90000"/>
              </a:lnSpc>
            </a:pPr>
            <a:r>
              <a:rPr lang="pt-BR" altLang="pt-BR" b="1" dirty="0">
                <a:solidFill>
                  <a:srgbClr val="FFFF59"/>
                </a:solidFill>
                <a:sym typeface="Symbol" panose="05050102010706020507" pitchFamily="18" charset="2"/>
              </a:rPr>
              <a:t>	</a:t>
            </a:r>
            <a:r>
              <a:rPr lang="pt-BR" altLang="pt-BR" b="1" dirty="0">
                <a:solidFill>
                  <a:srgbClr val="FFC000"/>
                </a:solidFill>
                <a:sym typeface="Symbol" panose="05050102010706020507" pitchFamily="18" charset="2"/>
              </a:rPr>
              <a:t>⇒ questão de estratégia…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43496F98-FD47-496B-B7AD-871799D7D15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57188" y="107950"/>
            <a:ext cx="7772400" cy="838200"/>
          </a:xfrm>
          <a:noFill/>
        </p:spPr>
        <p:txBody>
          <a:bodyPr anchor="b"/>
          <a:lstStyle/>
          <a:p>
            <a:pPr eaLnBrk="1" hangingPunct="1"/>
            <a:r>
              <a:rPr lang="pt-BR" altLang="pt-BR" b="1" dirty="0">
                <a:sym typeface="Symbol" panose="05050102010706020507" pitchFamily="18" charset="2"/>
              </a:rPr>
              <a:t>O Advogado e o IC - II</a:t>
            </a:r>
            <a:endParaRPr lang="pt-BR" altLang="pt-BR" b="1" dirty="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F2B81E1C-0884-436D-9CFB-7DC335269E40}"/>
              </a:ext>
            </a:extLst>
          </p:cNvPr>
          <p:cNvGrpSpPr>
            <a:grpSpLocks/>
          </p:cNvGrpSpPr>
          <p:nvPr/>
        </p:nvGrpSpPr>
        <p:grpSpPr bwMode="auto">
          <a:xfrm>
            <a:off x="7162800" y="5638800"/>
            <a:ext cx="1219200" cy="381000"/>
            <a:chOff x="3552" y="3600"/>
            <a:chExt cx="768" cy="240"/>
          </a:xfrm>
        </p:grpSpPr>
        <p:sp>
          <p:nvSpPr>
            <p:cNvPr id="21510" name="AutoShape 5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08573011-90F8-45C9-95C9-701C78AC91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3600"/>
              <a:ext cx="288" cy="240"/>
            </a:xfrm>
            <a:prstGeom prst="actionButtonBlan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Char char="•"/>
                <a:defRPr sz="3200">
                  <a:solidFill>
                    <a:srgbClr val="CC99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rgbClr val="00FF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rgbClr val="FF99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Char char="–"/>
              </a:pPr>
              <a:endParaRPr lang="pt-BR" altLang="pt-BR" sz="2800">
                <a:solidFill>
                  <a:schemeClr val="tx1"/>
                </a:solidFill>
              </a:endParaRPr>
            </a:p>
          </p:txBody>
        </p:sp>
        <p:sp>
          <p:nvSpPr>
            <p:cNvPr id="21511" name="AutoShape 6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850905B2-FFEE-48FB-97BF-36ADAAC66E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600"/>
              <a:ext cx="288" cy="240"/>
            </a:xfrm>
            <a:prstGeom prst="actionButtonBlan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Char char="•"/>
                <a:defRPr sz="3200">
                  <a:solidFill>
                    <a:srgbClr val="CC99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rgbClr val="00FF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rgbClr val="FF99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Char char="–"/>
              </a:pPr>
              <a:endParaRPr lang="pt-BR" altLang="pt-BR" sz="280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2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2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2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2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2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62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2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62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build="p" bldLvl="3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5">
            <a:extLst>
              <a:ext uri="{FF2B5EF4-FFF2-40B4-BE49-F238E27FC236}">
                <a16:creationId xmlns:a16="http://schemas.microsoft.com/office/drawing/2014/main" id="{D07B2444-3563-4D6F-AA17-5B6D34B6E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EADDD277-BABC-43D5-991A-C4D852ADD79E}" type="slidenum">
              <a:rPr lang="pt-BR" altLang="pt-BR" sz="1400">
                <a:solidFill>
                  <a:srgbClr val="FF9900"/>
                </a:solidFill>
              </a:rPr>
              <a:pPr eaLnBrk="1" hangingPunct="1">
                <a:buFontTx/>
                <a:buNone/>
              </a:pPr>
              <a:t>28</a:t>
            </a:fld>
            <a:endParaRPr lang="pt-BR" altLang="pt-BR" sz="1400">
              <a:solidFill>
                <a:srgbClr val="FF9900"/>
              </a:solidFill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3667CD49-B840-433B-A4EE-906C7650856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72135" y="56314"/>
            <a:ext cx="7772400" cy="762000"/>
          </a:xfrm>
        </p:spPr>
        <p:txBody>
          <a:bodyPr/>
          <a:lstStyle/>
          <a:p>
            <a:pPr eaLnBrk="1" hangingPunct="1"/>
            <a:r>
              <a:rPr lang="pt-BR" altLang="pt-BR" b="1" dirty="0">
                <a:sym typeface="Symbol" panose="05050102010706020507" pitchFamily="18" charset="2"/>
              </a:rPr>
              <a:t>Controle de legalidade no IC</a:t>
            </a:r>
            <a:endParaRPr lang="pt-BR" altLang="pt-BR" b="1" dirty="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448B7EE4-D0C6-47BB-8128-8EEADCB002B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6375" y="1074862"/>
            <a:ext cx="8937625" cy="4914149"/>
          </a:xfrm>
        </p:spPr>
        <p:txBody>
          <a:bodyPr/>
          <a:lstStyle/>
          <a:p>
            <a:pPr algn="l" eaLnBrk="1" hangingPunct="1">
              <a:lnSpc>
                <a:spcPct val="140000"/>
              </a:lnSpc>
            </a:pPr>
            <a:r>
              <a:rPr lang="pt-BR" altLang="pt-BR" sz="2200" b="1" u="sng" dirty="0">
                <a:solidFill>
                  <a:srgbClr val="F6E836"/>
                </a:solidFill>
                <a:sym typeface="Symbol" panose="05050102010706020507" pitchFamily="18" charset="2"/>
              </a:rPr>
              <a:t>1 - Pelo próprio MP:</a:t>
            </a:r>
          </a:p>
          <a:p>
            <a:pPr lvl="1" algn="l" eaLnBrk="1" hangingPunct="1"/>
            <a:r>
              <a:rPr lang="pt-BR" altLang="pt-BR" sz="1600" b="1" dirty="0">
                <a:solidFill>
                  <a:srgbClr val="05E972"/>
                </a:solidFill>
                <a:sym typeface="Symbol" panose="05050102010706020507" pitchFamily="18" charset="2"/>
              </a:rPr>
              <a:t>a)</a:t>
            </a:r>
            <a:r>
              <a:rPr lang="pt-BR" altLang="pt-BR" sz="1600" b="1" dirty="0">
                <a:sym typeface="Symbol" panose="05050102010706020507" pitchFamily="18" charset="2"/>
              </a:rPr>
              <a:t> recursos  </a:t>
            </a:r>
            <a:r>
              <a:rPr lang="pt-BR" altLang="pt-BR" sz="1600" b="1" dirty="0">
                <a:solidFill>
                  <a:srgbClr val="FFCC00"/>
                </a:solidFill>
                <a:sym typeface="Symbol" panose="05050102010706020507" pitchFamily="18" charset="2"/>
              </a:rPr>
              <a:t></a:t>
            </a:r>
            <a:r>
              <a:rPr lang="pt-BR" altLang="pt-BR" sz="1600" b="1" dirty="0">
                <a:sym typeface="Symbol" panose="05050102010706020507" pitchFamily="18" charset="2"/>
              </a:rPr>
              <a:t> LOEMP – arts. 107-8; Res. 23/07, art. 5º, § 1º </a:t>
            </a:r>
            <a:r>
              <a:rPr lang="pt-BR" altLang="pt-BR" sz="1400" b="1" dirty="0">
                <a:solidFill>
                  <a:srgbClr val="92D050"/>
                </a:solidFill>
                <a:sym typeface="Symbol" panose="05050102010706020507" pitchFamily="18" charset="2"/>
              </a:rPr>
              <a:t>(mais adiante)</a:t>
            </a:r>
            <a:endParaRPr lang="pt-BR" altLang="pt-BR" sz="1600" b="1" dirty="0">
              <a:solidFill>
                <a:srgbClr val="92D050"/>
              </a:solidFill>
              <a:sym typeface="Symbol" panose="05050102010706020507" pitchFamily="18" charset="2"/>
            </a:endParaRPr>
          </a:p>
          <a:p>
            <a:pPr lvl="1" algn="l" eaLnBrk="1" hangingPunct="1"/>
            <a:r>
              <a:rPr lang="pt-BR" altLang="pt-BR" sz="1600" b="1" dirty="0">
                <a:solidFill>
                  <a:srgbClr val="05E972"/>
                </a:solidFill>
                <a:sym typeface="Symbol" panose="05050102010706020507" pitchFamily="18" charset="2"/>
              </a:rPr>
              <a:t>b)</a:t>
            </a:r>
            <a:r>
              <a:rPr lang="pt-BR" altLang="pt-BR" sz="1600" b="1" dirty="0">
                <a:solidFill>
                  <a:srgbClr val="FFCC00"/>
                </a:solidFill>
                <a:sym typeface="Symbol" panose="05050102010706020507" pitchFamily="18" charset="2"/>
              </a:rPr>
              <a:t> </a:t>
            </a:r>
            <a:r>
              <a:rPr lang="pt-BR" altLang="pt-BR" sz="1600" b="1" dirty="0">
                <a:sym typeface="Symbol" panose="05050102010706020507" pitchFamily="18" charset="2"/>
              </a:rPr>
              <a:t>revisão do arquivamento </a:t>
            </a:r>
            <a:r>
              <a:rPr lang="pt-BR" altLang="pt-BR" sz="1600" b="1" dirty="0">
                <a:solidFill>
                  <a:srgbClr val="FFCC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</a:t>
            </a:r>
            <a:r>
              <a:rPr lang="pt-BR" altLang="pt-BR" sz="1600" b="1" dirty="0">
                <a:sym typeface="Symbol" panose="05050102010706020507" pitchFamily="18" charset="2"/>
              </a:rPr>
              <a:t> CSMP / ou Câm. Coord. e Rev.</a:t>
            </a:r>
          </a:p>
          <a:p>
            <a:pPr algn="l" eaLnBrk="1" hangingPunct="1">
              <a:lnSpc>
                <a:spcPct val="170000"/>
              </a:lnSpc>
            </a:pPr>
            <a:r>
              <a:rPr lang="pt-BR" altLang="pt-BR" sz="2200" b="1" u="sng" dirty="0">
                <a:solidFill>
                  <a:srgbClr val="F6E836"/>
                </a:solidFill>
                <a:sym typeface="Symbol" panose="05050102010706020507" pitchFamily="18" charset="2"/>
              </a:rPr>
              <a:t>2 - Pelo Poder Judiciário:</a:t>
            </a:r>
          </a:p>
          <a:p>
            <a:pPr lvl="1" algn="l" eaLnBrk="1" hangingPunct="1"/>
            <a:r>
              <a:rPr lang="pt-BR" altLang="pt-BR" sz="1600" b="1" dirty="0">
                <a:solidFill>
                  <a:srgbClr val="05E972"/>
                </a:solidFill>
                <a:sym typeface="Symbol" panose="05050102010706020507" pitchFamily="18" charset="2"/>
              </a:rPr>
              <a:t>a)</a:t>
            </a:r>
            <a:r>
              <a:rPr lang="pt-BR" altLang="pt-BR" sz="2000" b="1" dirty="0">
                <a:sym typeface="Symbol" panose="05050102010706020507" pitchFamily="18" charset="2"/>
              </a:rPr>
              <a:t> </a:t>
            </a:r>
            <a:r>
              <a:rPr lang="pt-BR" altLang="pt-BR" sz="1600" b="1" dirty="0">
                <a:sym typeface="Symbol" panose="05050102010706020507" pitchFamily="18" charset="2"/>
              </a:rPr>
              <a:t>mandado de segurança (competência, desvio de poder etc.)</a:t>
            </a:r>
          </a:p>
          <a:p>
            <a:pPr lvl="1" algn="l" eaLnBrk="1" hangingPunct="1"/>
            <a:r>
              <a:rPr lang="pt-BR" altLang="pt-BR" sz="1600" b="1" dirty="0">
                <a:solidFill>
                  <a:srgbClr val="05E972"/>
                </a:solidFill>
                <a:sym typeface="Symbol" panose="05050102010706020507" pitchFamily="18" charset="2"/>
              </a:rPr>
              <a:t>b)</a:t>
            </a:r>
            <a:r>
              <a:rPr lang="pt-BR" altLang="pt-BR" sz="1600" b="1" dirty="0">
                <a:sym typeface="Symbol" panose="05050102010706020507" pitchFamily="18" charset="2"/>
              </a:rPr>
              <a:t> </a:t>
            </a:r>
            <a:r>
              <a:rPr lang="pt-BR" altLang="pt-BR" sz="1600" b="1" i="1" dirty="0">
                <a:sym typeface="Symbol" panose="05050102010706020507" pitchFamily="18" charset="2"/>
              </a:rPr>
              <a:t>habeas-corpus </a:t>
            </a:r>
            <a:r>
              <a:rPr lang="pt-BR" altLang="pt-BR" sz="1400" b="1" dirty="0">
                <a:sym typeface="Symbol" panose="05050102010706020507" pitchFamily="18" charset="2"/>
              </a:rPr>
              <a:t>(invest. p/ fins penais / cond. coercitiva  exceto p/ interr. – ADPF 395 e 444)</a:t>
            </a:r>
            <a:endParaRPr lang="pt-BR" altLang="pt-BR" sz="1600" b="1" dirty="0">
              <a:sym typeface="Symbol" panose="05050102010706020507" pitchFamily="18" charset="2"/>
            </a:endParaRPr>
          </a:p>
          <a:p>
            <a:pPr lvl="2" algn="l" eaLnBrk="1" hangingPunct="1">
              <a:buFontTx/>
              <a:buChar char="•"/>
            </a:pPr>
            <a:r>
              <a:rPr lang="pt-BR" altLang="pt-BR" sz="1400" b="1" dirty="0">
                <a:sym typeface="Symbol" panose="05050102010706020507" pitchFamily="18" charset="2"/>
              </a:rPr>
              <a:t> </a:t>
            </a:r>
            <a:r>
              <a:rPr lang="pt-BR" altLang="pt-BR" sz="1400" b="1" dirty="0">
                <a:solidFill>
                  <a:srgbClr val="00FF00"/>
                </a:solidFill>
                <a:sym typeface="Symbol" panose="05050102010706020507" pitchFamily="18" charset="2"/>
              </a:rPr>
              <a:t>competência</a:t>
            </a:r>
            <a:r>
              <a:rPr lang="pt-BR" altLang="pt-BR" sz="1400" b="1" dirty="0">
                <a:sym typeface="Symbol" panose="05050102010706020507" pitchFamily="18" charset="2"/>
              </a:rPr>
              <a:t>  </a:t>
            </a:r>
            <a:r>
              <a:rPr lang="pt-BR" altLang="pt-BR" sz="1400" b="1" u="sng" dirty="0">
                <a:solidFill>
                  <a:srgbClr val="FFFF00"/>
                </a:solidFill>
                <a:sym typeface="Symbol" panose="05050102010706020507" pitchFamily="18" charset="2"/>
              </a:rPr>
              <a:t>TJ</a:t>
            </a:r>
            <a:r>
              <a:rPr lang="pt-BR" altLang="pt-BR" sz="1400" b="1" dirty="0">
                <a:sym typeface="Symbol" panose="05050102010706020507" pitchFamily="18" charset="2"/>
              </a:rPr>
              <a:t> (CE, 74, I, II e IV: </a:t>
            </a:r>
            <a:r>
              <a:rPr lang="pt-BR" altLang="pt-BR" sz="1400" b="1" i="1" dirty="0">
                <a:sym typeface="Symbol" panose="05050102010706020507" pitchFamily="18" charset="2"/>
              </a:rPr>
              <a:t>habeas-corpus e </a:t>
            </a:r>
            <a:r>
              <a:rPr lang="pt-BR" altLang="pt-BR" sz="1400" b="1" dirty="0">
                <a:sym typeface="Symbol" panose="05050102010706020507" pitchFamily="18" charset="2"/>
              </a:rPr>
              <a:t>mandado de</a:t>
            </a:r>
          </a:p>
          <a:p>
            <a:pPr lvl="2" algn="l" eaLnBrk="1" hangingPunct="1"/>
            <a:r>
              <a:rPr lang="pt-BR" altLang="pt-BR" sz="1400" b="1" dirty="0">
                <a:sym typeface="Symbol" panose="05050102010706020507" pitchFamily="18" charset="2"/>
              </a:rPr>
              <a:t>segurança X autoridades sujeitas diretamente à sua jurisdição)</a:t>
            </a:r>
          </a:p>
          <a:p>
            <a:pPr lvl="1" algn="l" eaLnBrk="1" hangingPunct="1"/>
            <a:r>
              <a:rPr lang="pt-BR" altLang="pt-BR" sz="1600" b="1" dirty="0">
                <a:solidFill>
                  <a:srgbClr val="05E972"/>
                </a:solidFill>
                <a:sym typeface="Symbol" panose="05050102010706020507" pitchFamily="18" charset="2"/>
              </a:rPr>
              <a:t>c)</a:t>
            </a:r>
            <a:r>
              <a:rPr lang="pt-BR" altLang="pt-BR" sz="1600" b="1" dirty="0">
                <a:sym typeface="Symbol" panose="05050102010706020507" pitchFamily="18" charset="2"/>
              </a:rPr>
              <a:t> propositura de ação </a:t>
            </a:r>
            <a:r>
              <a:rPr lang="pt-BR" altLang="pt-BR" sz="1600" b="1" dirty="0">
                <a:solidFill>
                  <a:srgbClr val="FFCC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</a:t>
            </a:r>
            <a:r>
              <a:rPr lang="pt-BR" altLang="pt-BR" sz="1600" b="1" dirty="0">
                <a:sym typeface="Symbol" panose="05050102010706020507" pitchFamily="18" charset="2"/>
              </a:rPr>
              <a:t> controle judicial</a:t>
            </a:r>
          </a:p>
          <a:p>
            <a:pPr algn="l" eaLnBrk="1" hangingPunct="1">
              <a:lnSpc>
                <a:spcPct val="140000"/>
              </a:lnSpc>
            </a:pPr>
            <a:r>
              <a:rPr lang="pt-BR" altLang="pt-BR" sz="2200" b="1" u="sng" dirty="0">
                <a:solidFill>
                  <a:srgbClr val="F6E836"/>
                </a:solidFill>
                <a:sym typeface="Symbol" panose="05050102010706020507" pitchFamily="18" charset="2"/>
              </a:rPr>
              <a:t>3 - Pelo CNMP:</a:t>
            </a:r>
          </a:p>
          <a:p>
            <a:pPr lvl="1" algn="l" eaLnBrk="1" hangingPunct="1"/>
            <a:r>
              <a:rPr lang="pt-BR" altLang="pt-BR" sz="1600" b="1" u="sng" dirty="0">
                <a:solidFill>
                  <a:srgbClr val="05E972"/>
                </a:solidFill>
                <a:sym typeface="Symbol" panose="05050102010706020507" pitchFamily="18" charset="2"/>
              </a:rPr>
              <a:t>Regulamentação</a:t>
            </a:r>
            <a:r>
              <a:rPr lang="pt-BR" altLang="pt-BR" sz="1600" b="1" dirty="0">
                <a:solidFill>
                  <a:srgbClr val="05E972"/>
                </a:solidFill>
                <a:sym typeface="Symbol" panose="05050102010706020507" pitchFamily="18" charset="2"/>
              </a:rPr>
              <a:t> e </a:t>
            </a:r>
            <a:r>
              <a:rPr lang="pt-BR" altLang="pt-BR" sz="1600" b="1" u="sng" dirty="0">
                <a:solidFill>
                  <a:srgbClr val="05E972"/>
                </a:solidFill>
                <a:sym typeface="Symbol" panose="05050102010706020507" pitchFamily="18" charset="2"/>
              </a:rPr>
              <a:t>fiscalização</a:t>
            </a:r>
            <a:r>
              <a:rPr lang="pt-BR" altLang="pt-BR" sz="1600" b="1" dirty="0">
                <a:solidFill>
                  <a:srgbClr val="05E972"/>
                </a:solidFill>
                <a:sym typeface="Symbol" panose="05050102010706020507" pitchFamily="18" charset="2"/>
              </a:rPr>
              <a:t> da atividade funcional</a:t>
            </a:r>
          </a:p>
          <a:p>
            <a:pPr lvl="1" algn="l" eaLnBrk="1" hangingPunct="1"/>
            <a:r>
              <a:rPr lang="pt-BR" altLang="pt-BR" sz="1600" b="1" dirty="0">
                <a:solidFill>
                  <a:srgbClr val="05E972"/>
                </a:solidFill>
                <a:sym typeface="Symbol" panose="05050102010706020507" pitchFamily="18" charset="2"/>
              </a:rPr>
              <a:t>a)</a:t>
            </a:r>
            <a:r>
              <a:rPr lang="pt-BR" altLang="pt-BR" sz="1600" b="1" dirty="0">
                <a:sym typeface="Symbol" panose="05050102010706020507" pitchFamily="18" charset="2"/>
              </a:rPr>
              <a:t> Resolução n. 181/17 – PIC (procedimento investigatório criminal do MP)</a:t>
            </a:r>
          </a:p>
          <a:p>
            <a:pPr lvl="1" algn="l" eaLnBrk="1" hangingPunct="1"/>
            <a:r>
              <a:rPr lang="pt-BR" altLang="pt-BR" sz="1600" b="1" dirty="0">
                <a:solidFill>
                  <a:srgbClr val="05E972"/>
                </a:solidFill>
                <a:sym typeface="Symbol" panose="05050102010706020507" pitchFamily="18" charset="2"/>
              </a:rPr>
              <a:t>b)</a:t>
            </a:r>
            <a:r>
              <a:rPr lang="pt-BR" altLang="pt-BR" sz="1600" b="1" dirty="0">
                <a:sym typeface="Symbol" panose="05050102010706020507" pitchFamily="18" charset="2"/>
              </a:rPr>
              <a:t> Resolução n. 23/07 – inquérito civil</a:t>
            </a:r>
          </a:p>
        </p:txBody>
      </p:sp>
      <p:sp>
        <p:nvSpPr>
          <p:cNvPr id="95237" name="AutoShape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D9C404A-B31D-4497-B461-E695E8904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Número de Slide 5">
            <a:extLst>
              <a:ext uri="{FF2B5EF4-FFF2-40B4-BE49-F238E27FC236}">
                <a16:creationId xmlns:a16="http://schemas.microsoft.com/office/drawing/2014/main" id="{99683696-B2F4-40AE-99DB-E8471AAF5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2CDDB420-E4A2-4072-B55E-0A88CD8CE47A}" type="slidenum">
              <a:rPr lang="pt-BR" altLang="pt-BR" sz="1400">
                <a:solidFill>
                  <a:srgbClr val="FF9900"/>
                </a:solidFill>
              </a:rPr>
              <a:pPr eaLnBrk="1" hangingPunct="1">
                <a:buFontTx/>
                <a:buNone/>
              </a:pPr>
              <a:t>29</a:t>
            </a:fld>
            <a:endParaRPr lang="pt-BR" altLang="pt-BR" sz="1400">
              <a:solidFill>
                <a:srgbClr val="FF9900"/>
              </a:solidFill>
            </a:endParaRPr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72CF073B-CBFB-419E-92BE-00EE5A90C67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152400"/>
            <a:ext cx="7772400" cy="762000"/>
          </a:xfrm>
        </p:spPr>
        <p:txBody>
          <a:bodyPr/>
          <a:lstStyle/>
          <a:p>
            <a:pPr eaLnBrk="1" hangingPunct="1"/>
            <a:r>
              <a:rPr lang="pt-BR" altLang="pt-BR" b="1">
                <a:sym typeface="Symbol" panose="05050102010706020507" pitchFamily="18" charset="2"/>
              </a:rPr>
              <a:t>Recursos</a:t>
            </a:r>
            <a:endParaRPr lang="pt-BR" altLang="pt-BR" b="1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B49AB63C-83D6-4AC3-BF18-97C34AF2B1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" y="1412776"/>
            <a:ext cx="8534400" cy="4238625"/>
          </a:xfrm>
        </p:spPr>
        <p:txBody>
          <a:bodyPr/>
          <a:lstStyle/>
          <a:p>
            <a:pPr marL="1371600" lvl="2" indent="-457200" algn="l" eaLnBrk="1" hangingPunct="1">
              <a:lnSpc>
                <a:spcPct val="140000"/>
              </a:lnSpc>
              <a:buClr>
                <a:srgbClr val="FF9900"/>
              </a:buClr>
              <a:buFontTx/>
              <a:buChar char="•"/>
              <a:defRPr/>
            </a:pPr>
            <a:r>
              <a:rPr lang="pt-BR" b="1" dirty="0">
                <a:solidFill>
                  <a:schemeClr val="accent1"/>
                </a:solidFill>
                <a:sym typeface="Symbol" pitchFamily="18" charset="2"/>
              </a:rPr>
              <a:t> Não foram previstos na LACP / CDC</a:t>
            </a:r>
          </a:p>
          <a:p>
            <a:pPr marL="1371600" lvl="2" indent="-457200" algn="l" eaLnBrk="1" hangingPunct="1">
              <a:lnSpc>
                <a:spcPct val="140000"/>
              </a:lnSpc>
              <a:buFontTx/>
              <a:buChar char="•"/>
              <a:defRPr/>
            </a:pPr>
            <a:r>
              <a:rPr lang="pt-BR" b="1" dirty="0">
                <a:sym typeface="Symbol" pitchFamily="18" charset="2"/>
              </a:rPr>
              <a:t> </a:t>
            </a:r>
            <a:r>
              <a:rPr lang="pt-BR" b="1" dirty="0">
                <a:solidFill>
                  <a:schemeClr val="accent1"/>
                </a:solidFill>
                <a:sym typeface="Symbol" pitchFamily="18" charset="2"/>
              </a:rPr>
              <a:t>Previsão na </a:t>
            </a:r>
            <a:r>
              <a:rPr lang="pt-BR" sz="2000" b="1" dirty="0">
                <a:sym typeface="Symbol" pitchFamily="18" charset="2"/>
              </a:rPr>
              <a:t>LOEMP-SP</a:t>
            </a:r>
            <a:r>
              <a:rPr lang="pt-BR" b="1" dirty="0">
                <a:solidFill>
                  <a:schemeClr val="accent1"/>
                </a:solidFill>
                <a:sym typeface="Symbol" pitchFamily="18" charset="2"/>
              </a:rPr>
              <a:t> e </a:t>
            </a:r>
            <a:r>
              <a:rPr lang="pt-BR" b="1" dirty="0">
                <a:solidFill>
                  <a:srgbClr val="FFFF00"/>
                </a:solidFill>
                <a:sym typeface="Symbol" pitchFamily="18" charset="2"/>
              </a:rPr>
              <a:t>Res. 23/07 CNMP</a:t>
            </a:r>
            <a:r>
              <a:rPr lang="pt-BR" b="1" dirty="0">
                <a:solidFill>
                  <a:schemeClr val="accent1"/>
                </a:solidFill>
                <a:sym typeface="Symbol" pitchFamily="18" charset="2"/>
              </a:rPr>
              <a:t>:</a:t>
            </a:r>
          </a:p>
          <a:p>
            <a:pPr marL="1752600" lvl="3" indent="-381000" algn="l" eaLnBrk="1" hangingPunct="1">
              <a:buClr>
                <a:srgbClr val="FFFF59"/>
              </a:buClr>
              <a:buSzPct val="75000"/>
              <a:buFont typeface="Wingdings" pitchFamily="2" charset="2"/>
              <a:buAutoNum type="arabicPeriod"/>
              <a:defRPr/>
            </a:pPr>
            <a:r>
              <a:rPr lang="pt-BR" b="1" dirty="0">
                <a:sym typeface="Symbol" pitchFamily="18" charset="2"/>
              </a:rPr>
              <a:t>x não-instauração (10 dias): art. 107, § 1º; </a:t>
            </a:r>
            <a:r>
              <a:rPr lang="pt-BR" b="1" dirty="0">
                <a:solidFill>
                  <a:srgbClr val="FFFF00"/>
                </a:solidFill>
                <a:sym typeface="Symbol" pitchFamily="18" charset="2"/>
              </a:rPr>
              <a:t>5º, § 1º</a:t>
            </a:r>
          </a:p>
          <a:p>
            <a:pPr marL="2209800" lvl="4" indent="-381000" algn="l" eaLnBrk="1" hangingPunct="1">
              <a:defRPr/>
            </a:pPr>
            <a:r>
              <a:rPr lang="pt-BR" b="1" dirty="0">
                <a:solidFill>
                  <a:srgbClr val="00FF00"/>
                </a:solidFill>
                <a:sym typeface="Symbol" pitchFamily="18" charset="2"/>
              </a:rPr>
              <a:t> sobem os autos</a:t>
            </a:r>
            <a:r>
              <a:rPr lang="pt-BR" b="1" dirty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pt-BR" b="1" dirty="0">
                <a:solidFill>
                  <a:srgbClr val="CC9900"/>
                </a:solidFill>
                <a:sym typeface="Symbol" pitchFamily="18" charset="2"/>
              </a:rPr>
              <a:t>(autor da representação)</a:t>
            </a:r>
          </a:p>
          <a:p>
            <a:pPr marL="1752600" lvl="3" indent="-381000" algn="l" eaLnBrk="1" hangingPunct="1">
              <a:buClr>
                <a:srgbClr val="FFFF59"/>
              </a:buClr>
              <a:buSzPct val="75000"/>
              <a:buFont typeface="Wingdings" pitchFamily="2" charset="2"/>
              <a:buAutoNum type="arabicPeriod"/>
              <a:defRPr/>
            </a:pPr>
            <a:r>
              <a:rPr lang="pt-BR" b="1" dirty="0">
                <a:sym typeface="Symbol" pitchFamily="18" charset="2"/>
              </a:rPr>
              <a:t> x instauração (5 dias): art. 108, § 1º </a:t>
            </a:r>
          </a:p>
          <a:p>
            <a:pPr marL="2209800" lvl="4" indent="-381000" algn="l" eaLnBrk="1" hangingPunct="1">
              <a:defRPr/>
            </a:pPr>
            <a:r>
              <a:rPr lang="pt-BR" b="1" dirty="0">
                <a:solidFill>
                  <a:srgbClr val="00FF00"/>
                </a:solidFill>
                <a:sym typeface="Symbol" pitchFamily="18" charset="2"/>
              </a:rPr>
              <a:t> efeito suspensivo</a:t>
            </a:r>
            <a:r>
              <a:rPr lang="pt-BR" b="1" dirty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pt-BR" b="1" dirty="0">
                <a:solidFill>
                  <a:srgbClr val="CC9900"/>
                </a:solidFill>
                <a:sym typeface="Symbol" pitchFamily="18" charset="2"/>
              </a:rPr>
              <a:t>(ciência do interessado)</a:t>
            </a:r>
          </a:p>
          <a:p>
            <a:pPr lvl="2" algn="l" eaLnBrk="1" hangingPunct="1">
              <a:buClr>
                <a:srgbClr val="FFC000"/>
              </a:buClr>
              <a:defRPr/>
            </a:pPr>
            <a:endParaRPr lang="pt-BR" sz="1800" b="1" dirty="0">
              <a:sym typeface="Symbol" pitchFamily="18" charset="2"/>
            </a:endParaRPr>
          </a:p>
        </p:txBody>
      </p:sp>
      <p:sp>
        <p:nvSpPr>
          <p:cNvPr id="76804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2F9D7A4-9264-4642-82E1-6631516828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autoUpdateAnimBg="0"/>
      <p:bldP spid="76803" grpId="0" build="p" bldLvl="3" autoUpdateAnimBg="0"/>
      <p:bldP spid="7680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Número de Slide 5">
            <a:extLst>
              <a:ext uri="{FF2B5EF4-FFF2-40B4-BE49-F238E27FC236}">
                <a16:creationId xmlns:a16="http://schemas.microsoft.com/office/drawing/2014/main" id="{6335BB31-C040-4962-BDC1-80CA973B8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9154F505-17F9-4AF7-A6E9-2B1089C89687}" type="slidenum">
              <a:rPr lang="pt-BR" altLang="pt-BR" sz="1400">
                <a:solidFill>
                  <a:srgbClr val="FF9900"/>
                </a:solidFill>
              </a:rPr>
              <a:pPr eaLnBrk="1" hangingPunct="1">
                <a:buFontTx/>
                <a:buNone/>
              </a:pPr>
              <a:t>3</a:t>
            </a:fld>
            <a:endParaRPr lang="pt-BR" altLang="pt-BR" sz="1400">
              <a:solidFill>
                <a:srgbClr val="FF9900"/>
              </a:solidFill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51BF4FD3-64D2-44D4-BFB4-8B4A245A63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Inquérito civil</a:t>
            </a:r>
            <a:br>
              <a:rPr lang="pt-BR" altLang="pt-BR"/>
            </a:br>
            <a:r>
              <a:rPr lang="pt-BR" altLang="pt-BR"/>
              <a:t> </a:t>
            </a:r>
            <a:r>
              <a:rPr lang="pt-BR" altLang="pt-BR">
                <a:latin typeface="Symbol" panose="05050102010706020507" pitchFamily="18" charset="2"/>
              </a:rPr>
              <a:t></a:t>
            </a:r>
            <a:r>
              <a:rPr lang="pt-BR" altLang="pt-BR"/>
              <a:t> a </a:t>
            </a:r>
            <a:r>
              <a:rPr lang="pt-BR" altLang="pt-BR">
                <a:solidFill>
                  <a:srgbClr val="00FF00"/>
                </a:solidFill>
              </a:rPr>
              <a:t>revolução</a:t>
            </a:r>
            <a:r>
              <a:rPr lang="pt-BR" altLang="pt-BR"/>
              <a:t> no MP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A872C78-641E-411B-82B0-0A42479FD3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1556793"/>
            <a:ext cx="8856984" cy="4813846"/>
          </a:xfrm>
        </p:spPr>
        <p:txBody>
          <a:bodyPr/>
          <a:lstStyle/>
          <a:p>
            <a:pPr eaLnBrk="1" hangingPunct="1"/>
            <a:r>
              <a:rPr lang="pt-BR" altLang="pt-BR" dirty="0">
                <a:solidFill>
                  <a:srgbClr val="FFFF00"/>
                </a:solidFill>
              </a:rPr>
              <a:t>Até década de 1980, diversas leis davam atribuições ao Ministério Público na área civil</a:t>
            </a:r>
          </a:p>
          <a:p>
            <a:pPr lvl="1" eaLnBrk="1" hangingPunct="1"/>
            <a:r>
              <a:rPr lang="pt-BR" altLang="pt-BR" dirty="0"/>
              <a:t>Algumas poucas ações</a:t>
            </a:r>
          </a:p>
          <a:p>
            <a:pPr lvl="1" eaLnBrk="1" hangingPunct="1"/>
            <a:r>
              <a:rPr lang="pt-BR" altLang="pt-BR" dirty="0"/>
              <a:t>Muitas intervenções</a:t>
            </a:r>
          </a:p>
          <a:p>
            <a:pPr eaLnBrk="1" hangingPunct="1"/>
            <a:r>
              <a:rPr lang="pt-BR" altLang="pt-BR" dirty="0">
                <a:solidFill>
                  <a:srgbClr val="FFFF00"/>
                </a:solidFill>
              </a:rPr>
              <a:t>Mas não lhe disciplinavam um </a:t>
            </a:r>
            <a:r>
              <a:rPr lang="pt-BR" altLang="pt-BR" b="1" u="sng" dirty="0">
                <a:solidFill>
                  <a:srgbClr val="FFC000"/>
                </a:solidFill>
              </a:rPr>
              <a:t>instrumento</a:t>
            </a:r>
            <a:r>
              <a:rPr lang="pt-BR" altLang="pt-BR" dirty="0"/>
              <a:t> </a:t>
            </a:r>
            <a:r>
              <a:rPr lang="pt-BR" altLang="pt-BR" b="1" u="sng" dirty="0">
                <a:solidFill>
                  <a:srgbClr val="FFC000"/>
                </a:solidFill>
              </a:rPr>
              <a:t>próprio</a:t>
            </a:r>
            <a:r>
              <a:rPr lang="pt-BR" altLang="pt-BR" dirty="0">
                <a:solidFill>
                  <a:srgbClr val="FFFF00"/>
                </a:solidFill>
              </a:rPr>
              <a:t> para se </a:t>
            </a:r>
            <a:r>
              <a:rPr lang="pt-BR" altLang="pt-BR" b="1" u="sng" dirty="0">
                <a:solidFill>
                  <a:srgbClr val="FFC000"/>
                </a:solidFill>
              </a:rPr>
              <a:t>preparar</a:t>
            </a:r>
            <a:r>
              <a:rPr lang="pt-BR" altLang="pt-BR" b="1" dirty="0">
                <a:solidFill>
                  <a:srgbClr val="FFC000"/>
                </a:solidFill>
              </a:rPr>
              <a:t>  ⇒ </a:t>
            </a:r>
            <a:r>
              <a:rPr lang="pt-BR" altLang="pt-BR" b="1" u="sng" dirty="0">
                <a:solidFill>
                  <a:srgbClr val="FFC000"/>
                </a:solidFill>
              </a:rPr>
              <a:t>agir / intervir</a:t>
            </a:r>
          </a:p>
          <a:p>
            <a:pPr lvl="1" eaLnBrk="1" hangingPunct="1"/>
            <a:r>
              <a:rPr lang="pt-BR" altLang="pt-BR" dirty="0"/>
              <a:t>Havia apenas requisições avulsas </a:t>
            </a:r>
            <a:r>
              <a:rPr lang="pt-BR" altLang="pt-BR" sz="1600" dirty="0">
                <a:solidFill>
                  <a:srgbClr val="F6E836"/>
                </a:solidFill>
              </a:rPr>
              <a:t>(CPP, LONMP etc.)</a:t>
            </a:r>
            <a:endParaRPr lang="pt-BR" altLang="pt-BR" dirty="0">
              <a:solidFill>
                <a:srgbClr val="F6E836"/>
              </a:solidFill>
            </a:endParaRPr>
          </a:p>
        </p:txBody>
      </p:sp>
      <p:sp>
        <p:nvSpPr>
          <p:cNvPr id="6148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914880F3-1A04-4151-AF5A-1E0F03C13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  <p:bldP spid="614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91C1F609-E37A-4947-A33D-FFAF21E8F8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304800"/>
            <a:ext cx="8640763" cy="1600200"/>
          </a:xfrm>
        </p:spPr>
        <p:txBody>
          <a:bodyPr/>
          <a:lstStyle/>
          <a:p>
            <a:pPr eaLnBrk="1" hangingPunct="1"/>
            <a:r>
              <a:rPr lang="pt-BR" altLang="pt-BR" b="1" dirty="0"/>
              <a:t>Crítica ao instrumento (IC)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212E4CFC-2226-4702-92C6-E4E1FD0C39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351837" cy="3870325"/>
          </a:xfrm>
        </p:spPr>
        <p:txBody>
          <a:bodyPr/>
          <a:lstStyle/>
          <a:p>
            <a:pPr eaLnBrk="1" hangingPunct="1"/>
            <a:r>
              <a:rPr lang="pt-BR" altLang="pt-BR" sz="2400" b="1" dirty="0">
                <a:solidFill>
                  <a:srgbClr val="FFFF00"/>
                </a:solidFill>
              </a:rPr>
              <a:t>Necessidade de uso adequado</a:t>
            </a:r>
          </a:p>
          <a:p>
            <a:pPr lvl="1" eaLnBrk="1" hangingPunct="1"/>
            <a:r>
              <a:rPr lang="pt-BR" altLang="pt-BR" sz="2200" b="1" dirty="0"/>
              <a:t>Não é panaceia </a:t>
            </a:r>
          </a:p>
          <a:p>
            <a:pPr lvl="1" eaLnBrk="1" hangingPunct="1"/>
            <a:r>
              <a:rPr lang="pt-BR" altLang="pt-BR" sz="2200" b="1" dirty="0"/>
              <a:t>Respeitar limites - </a:t>
            </a:r>
            <a:r>
              <a:rPr lang="pt-BR" altLang="pt-BR" sz="2000" b="1" dirty="0"/>
              <a:t>discricionariedade do administrador; a privacidade do investigado; a presunção de inocência</a:t>
            </a:r>
            <a:endParaRPr lang="pt-BR" altLang="pt-BR" sz="2200" b="1" dirty="0"/>
          </a:p>
          <a:p>
            <a:pPr lvl="1" eaLnBrk="1" hangingPunct="1"/>
            <a:r>
              <a:rPr lang="pt-BR" altLang="pt-BR" sz="2200" b="1" dirty="0"/>
              <a:t>Importância: bastante técnica</a:t>
            </a:r>
          </a:p>
          <a:p>
            <a:pPr eaLnBrk="1" hangingPunct="1"/>
            <a:r>
              <a:rPr lang="pt-BR" altLang="pt-BR" sz="2400" b="1" dirty="0">
                <a:solidFill>
                  <a:srgbClr val="FFFF00"/>
                </a:solidFill>
              </a:rPr>
              <a:t>Cautelas</a:t>
            </a:r>
          </a:p>
          <a:p>
            <a:pPr lvl="1" eaLnBrk="1" hangingPunct="1"/>
            <a:r>
              <a:rPr lang="pt-BR" altLang="pt-BR" sz="2200" b="1" dirty="0"/>
              <a:t>Respeito à privacidade do investigado etc.</a:t>
            </a:r>
          </a:p>
          <a:p>
            <a:pPr lvl="1" eaLnBrk="1" hangingPunct="1"/>
            <a:r>
              <a:rPr lang="pt-BR" altLang="pt-BR" sz="2200" b="1" dirty="0"/>
              <a:t>Posição dos tribunais</a:t>
            </a:r>
          </a:p>
          <a:p>
            <a:pPr lvl="1" eaLnBrk="1" hangingPunct="1"/>
            <a:r>
              <a:rPr lang="pt-BR" altLang="pt-BR" sz="2200" b="1" dirty="0"/>
              <a:t>Reação dos governantes / políticos / empresários…</a:t>
            </a:r>
            <a:endParaRPr lang="pt-BR" altLang="pt-BR" sz="2500" b="1" dirty="0">
              <a:sym typeface="Symbol" panose="05050102010706020507" pitchFamily="18" charset="2"/>
            </a:endParaRPr>
          </a:p>
        </p:txBody>
      </p:sp>
      <p:sp>
        <p:nvSpPr>
          <p:cNvPr id="244740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D6E406C-FABC-4370-8FBD-74FF22A3D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  <p:sp>
        <p:nvSpPr>
          <p:cNvPr id="28677" name="Espaço Reservado para Número de Slide 3">
            <a:extLst>
              <a:ext uri="{FF2B5EF4-FFF2-40B4-BE49-F238E27FC236}">
                <a16:creationId xmlns:a16="http://schemas.microsoft.com/office/drawing/2014/main" id="{CEF534F8-66E4-46B9-B4D0-A8C600ECD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8350" y="6237288"/>
            <a:ext cx="576263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Tx/>
              <a:buNone/>
            </a:pPr>
            <a:fld id="{A5AA0909-5FCF-4A39-8C7A-F62FFCB4B578}" type="slidenum">
              <a:rPr lang="pt-BR" altLang="pt-BR" sz="1400">
                <a:solidFill>
                  <a:srgbClr val="FFC000"/>
                </a:solidFill>
              </a:rPr>
              <a:pPr algn="l" eaLnBrk="1" hangingPunct="1">
                <a:buFontTx/>
                <a:buNone/>
              </a:pPr>
              <a:t>30</a:t>
            </a:fld>
            <a:endParaRPr lang="pt-BR" altLang="pt-BR" sz="140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4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7370FBD7-15BB-4853-82E6-B39A55618F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304800"/>
            <a:ext cx="8640763" cy="1600200"/>
          </a:xfrm>
        </p:spPr>
        <p:txBody>
          <a:bodyPr/>
          <a:lstStyle/>
          <a:p>
            <a:pPr eaLnBrk="1" hangingPunct="1"/>
            <a:r>
              <a:rPr lang="pt-BR" altLang="pt-BR" dirty="0">
                <a:solidFill>
                  <a:srgbClr val="FFC000"/>
                </a:solidFill>
              </a:rPr>
              <a:t>A conveniência de uma regulamentação federal…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A1143647-A3C9-4FE8-90C5-C4A3B9C870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985963"/>
            <a:ext cx="8353425" cy="3387725"/>
          </a:xfrm>
        </p:spPr>
        <p:txBody>
          <a:bodyPr/>
          <a:lstStyle/>
          <a:p>
            <a:pPr lvl="1" eaLnBrk="1" hangingPunct="1"/>
            <a:r>
              <a:rPr lang="pt-BR" altLang="pt-BR" sz="2000" b="1" dirty="0">
                <a:solidFill>
                  <a:schemeClr val="accent1"/>
                </a:solidFill>
                <a:sym typeface="Symbol" panose="05050102010706020507" pitchFamily="18" charset="2"/>
              </a:rPr>
              <a:t>Falta melhor regulamentação legislativa</a:t>
            </a:r>
          </a:p>
          <a:p>
            <a:pPr lvl="2" eaLnBrk="1" hangingPunct="1"/>
            <a:r>
              <a:rPr lang="pt-BR" altLang="pt-BR" sz="1800" b="1" dirty="0">
                <a:sym typeface="Symbol" panose="05050102010706020507" pitchFamily="18" charset="2"/>
              </a:rPr>
              <a:t>LACP arts. 8º e 9º</a:t>
            </a:r>
          </a:p>
          <a:p>
            <a:pPr marL="914400" lvl="2" indent="0" eaLnBrk="1" hangingPunct="1">
              <a:buNone/>
            </a:pPr>
            <a:r>
              <a:rPr lang="pt-BR" altLang="pt-BR" sz="1800" b="1" dirty="0">
                <a:sym typeface="Symbol" panose="05050102010706020507" pitchFamily="18" charset="2"/>
              </a:rPr>
              <a:t>⇒ Res. 23/07 – CNMP</a:t>
            </a:r>
          </a:p>
          <a:p>
            <a:pPr eaLnBrk="1" hangingPunct="1"/>
            <a:r>
              <a:rPr lang="pt-BR" altLang="pt-BR" sz="2000" b="1" dirty="0">
                <a:solidFill>
                  <a:srgbClr val="FFC000"/>
                </a:solidFill>
              </a:rPr>
              <a:t>Regras </a:t>
            </a:r>
            <a:r>
              <a:rPr lang="pt-BR" altLang="pt-BR" sz="2200" b="1" dirty="0">
                <a:solidFill>
                  <a:srgbClr val="00FF00"/>
                </a:solidFill>
              </a:rPr>
              <a:t>de instauração / instrução / controle (recursos, arquivamentos)</a:t>
            </a:r>
          </a:p>
          <a:p>
            <a:pPr eaLnBrk="1" hangingPunct="1"/>
            <a:r>
              <a:rPr lang="pt-BR" altLang="pt-BR" sz="2000" b="1" dirty="0">
                <a:solidFill>
                  <a:srgbClr val="FFC000"/>
                </a:solidFill>
              </a:rPr>
              <a:t>Falso testemunho x </a:t>
            </a:r>
            <a:r>
              <a:rPr lang="pt-BR" altLang="pt-BR" sz="2000" b="1" dirty="0" err="1">
                <a:solidFill>
                  <a:srgbClr val="FFC000"/>
                </a:solidFill>
              </a:rPr>
              <a:t>denun</a:t>
            </a:r>
            <a:r>
              <a:rPr lang="pt-BR" altLang="pt-BR" sz="2000" b="1" dirty="0">
                <a:solidFill>
                  <a:srgbClr val="FFC000"/>
                </a:solidFill>
              </a:rPr>
              <a:t>. caluniosa </a:t>
            </a:r>
            <a:r>
              <a:rPr lang="pt-BR" altLang="pt-BR" sz="2200" b="1" dirty="0">
                <a:solidFill>
                  <a:srgbClr val="00FF00"/>
                </a:solidFill>
              </a:rPr>
              <a:t>- cf. arts. 342 x 339 CP</a:t>
            </a:r>
          </a:p>
          <a:p>
            <a:pPr eaLnBrk="1" hangingPunct="1"/>
            <a:r>
              <a:rPr lang="pt-BR" altLang="pt-BR" sz="2000" b="1" dirty="0">
                <a:solidFill>
                  <a:srgbClr val="FFC000"/>
                </a:solidFill>
                <a:sym typeface="Symbol" panose="05050102010706020507" pitchFamily="18" charset="2"/>
              </a:rPr>
              <a:t>Situação atual</a:t>
            </a:r>
          </a:p>
          <a:p>
            <a:pPr lvl="1" eaLnBrk="1" hangingPunct="1"/>
            <a:r>
              <a:rPr lang="pt-BR" altLang="pt-BR" sz="1600" b="1" dirty="0">
                <a:solidFill>
                  <a:schemeClr val="bg2">
                    <a:lumMod val="20000"/>
                    <a:lumOff val="80000"/>
                  </a:schemeClr>
                </a:solidFill>
                <a:sym typeface="Symbol" panose="05050102010706020507" pitchFamily="18" charset="2"/>
              </a:rPr>
              <a:t>Projetos em andamento no Congresso: </a:t>
            </a:r>
          </a:p>
          <a:p>
            <a:pPr lvl="2" eaLnBrk="1" hangingPunct="1"/>
            <a:r>
              <a:rPr lang="pt-BR" sz="1200" b="1" dirty="0">
                <a:solidFill>
                  <a:schemeClr val="bg2">
                    <a:lumMod val="20000"/>
                    <a:lumOff val="80000"/>
                  </a:schemeClr>
                </a:solidFill>
                <a:sym typeface="Symbol" pitchFamily="18" charset="2"/>
              </a:rPr>
              <a:t>PL 4778/20 (Marcos Pereira) – omisso a respeito do IC</a:t>
            </a:r>
          </a:p>
          <a:p>
            <a:pPr lvl="2" eaLnBrk="1" hangingPunct="1"/>
            <a:r>
              <a:rPr lang="pt-BR" sz="1200" b="1" dirty="0">
                <a:solidFill>
                  <a:schemeClr val="bg2">
                    <a:lumMod val="20000"/>
                    <a:lumOff val="80000"/>
                  </a:schemeClr>
                </a:solidFill>
                <a:sym typeface="Symbol" pitchFamily="18" charset="2"/>
              </a:rPr>
              <a:t>PL 4.441/20 (Paulo Teixeira) </a:t>
            </a:r>
          </a:p>
          <a:p>
            <a:pPr lvl="2" eaLnBrk="1" hangingPunct="1"/>
            <a:r>
              <a:rPr lang="pt-BR" sz="1200" b="1" dirty="0">
                <a:solidFill>
                  <a:schemeClr val="bg2">
                    <a:lumMod val="20000"/>
                    <a:lumOff val="80000"/>
                  </a:schemeClr>
                </a:solidFill>
                <a:sym typeface="Symbol" pitchFamily="18" charset="2"/>
              </a:rPr>
              <a:t>PL 1.621/21 (Substitutivo IBDP – Paulo Teixeira)</a:t>
            </a:r>
          </a:p>
          <a:p>
            <a:pPr lvl="1" eaLnBrk="1" hangingPunct="1"/>
            <a:endParaRPr lang="pt-BR" altLang="pt-BR" sz="2000" b="1" dirty="0">
              <a:solidFill>
                <a:srgbClr val="92D050"/>
              </a:solidFill>
              <a:sym typeface="Symbol" panose="05050102010706020507" pitchFamily="18" charset="2"/>
            </a:endParaRPr>
          </a:p>
        </p:txBody>
      </p:sp>
      <p:sp>
        <p:nvSpPr>
          <p:cNvPr id="236548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C937299-A4B1-45D0-82BC-2CD4B22D4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  <p:sp>
        <p:nvSpPr>
          <p:cNvPr id="29701" name="Espaço Reservado para Número de Slide 3">
            <a:extLst>
              <a:ext uri="{FF2B5EF4-FFF2-40B4-BE49-F238E27FC236}">
                <a16:creationId xmlns:a16="http://schemas.microsoft.com/office/drawing/2014/main" id="{D378754B-CE8D-4BF0-BF36-9FAC53601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8350" y="6237288"/>
            <a:ext cx="576263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Tx/>
              <a:buNone/>
            </a:pPr>
            <a:fld id="{F35CA0F4-1218-4402-A4EE-832A48D73740}" type="slidenum">
              <a:rPr lang="pt-BR" altLang="pt-BR" sz="1400">
                <a:solidFill>
                  <a:srgbClr val="FFC000"/>
                </a:solidFill>
              </a:rPr>
              <a:pPr algn="l" eaLnBrk="1" hangingPunct="1">
                <a:buFontTx/>
                <a:buNone/>
              </a:pPr>
              <a:t>31</a:t>
            </a:fld>
            <a:endParaRPr lang="pt-BR" altLang="pt-BR" sz="140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Número de Slide 5">
            <a:extLst>
              <a:ext uri="{FF2B5EF4-FFF2-40B4-BE49-F238E27FC236}">
                <a16:creationId xmlns:a16="http://schemas.microsoft.com/office/drawing/2014/main" id="{C6EDCA74-7227-4FD5-9FA6-4160348E3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A9F96B7D-2A98-4394-9E21-376A42EAA2CB}" type="slidenum">
              <a:rPr lang="pt-BR" altLang="pt-BR" sz="1400">
                <a:solidFill>
                  <a:srgbClr val="FF9900"/>
                </a:solidFill>
              </a:rPr>
              <a:pPr eaLnBrk="1" hangingPunct="1">
                <a:buFontTx/>
                <a:buNone/>
              </a:pPr>
              <a:t>32</a:t>
            </a:fld>
            <a:endParaRPr lang="pt-BR" altLang="pt-BR" sz="1400">
              <a:solidFill>
                <a:srgbClr val="FF9900"/>
              </a:solidFill>
            </a:endParaRPr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8E90DEC5-8920-4007-A701-379229E45F8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552" y="229137"/>
            <a:ext cx="7772400" cy="758825"/>
          </a:xfrm>
        </p:spPr>
        <p:txBody>
          <a:bodyPr/>
          <a:lstStyle/>
          <a:p>
            <a:pPr eaLnBrk="1" hangingPunct="1"/>
            <a:r>
              <a:rPr lang="pt-BR" altLang="pt-BR" sz="4000" b="1" dirty="0">
                <a:sym typeface="Symbol" panose="05050102010706020507" pitchFamily="18" charset="2"/>
              </a:rPr>
              <a:t>Conclusão sobre o IC:</a:t>
            </a:r>
            <a:endParaRPr lang="pt-BR" altLang="pt-BR" sz="4000" b="1" dirty="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FF4A27AA-EC8C-47B1-B665-D334365199D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1211321"/>
            <a:ext cx="8534400" cy="4104803"/>
          </a:xfr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lvl="1" algn="l" eaLnBrk="1" hangingPunct="1">
              <a:lnSpc>
                <a:spcPct val="140000"/>
              </a:lnSpc>
              <a:buFontTx/>
              <a:buChar char="–"/>
            </a:pPr>
            <a:r>
              <a:rPr lang="pt-BR" altLang="pt-BR" sz="2000" b="1" dirty="0">
                <a:solidFill>
                  <a:srgbClr val="1607DD"/>
                </a:solidFill>
                <a:sym typeface="Symbol" panose="05050102010706020507" pitchFamily="18" charset="2"/>
              </a:rPr>
              <a:t> O poder de investigação, por um órgão independente e autônomo, é pressuposto necessário para um efetivo estado democrático de Direito, porque pode condicionar uma iniciativa isenta e autônoma em defesa de interesses socias</a:t>
            </a:r>
          </a:p>
          <a:p>
            <a:pPr lvl="1" algn="l" eaLnBrk="1" hangingPunct="1">
              <a:lnSpc>
                <a:spcPct val="140000"/>
              </a:lnSpc>
              <a:buFontTx/>
              <a:buChar char="–"/>
            </a:pPr>
            <a:endParaRPr lang="pt-BR" altLang="pt-BR" sz="2000" b="1" dirty="0">
              <a:solidFill>
                <a:srgbClr val="1607DD"/>
              </a:solidFill>
              <a:sym typeface="Symbol" panose="05050102010706020507" pitchFamily="18" charset="2"/>
            </a:endParaRPr>
          </a:p>
          <a:p>
            <a:pPr lvl="1" algn="l" eaLnBrk="1" hangingPunct="1">
              <a:lnSpc>
                <a:spcPct val="140000"/>
              </a:lnSpc>
              <a:buFontTx/>
              <a:buChar char="–"/>
            </a:pPr>
            <a:r>
              <a:rPr lang="pt-BR" altLang="pt-BR" sz="2000" b="1" dirty="0">
                <a:solidFill>
                  <a:srgbClr val="1607DD"/>
                </a:solidFill>
                <a:sym typeface="Symbol" panose="05050102010706020507" pitchFamily="18" charset="2"/>
              </a:rPr>
              <a:t> O</a:t>
            </a:r>
            <a:r>
              <a:rPr lang="pt-BR" altLang="pt-BR" sz="2000" b="1" dirty="0">
                <a:sym typeface="Symbol" panose="05050102010706020507" pitchFamily="18" charset="2"/>
              </a:rPr>
              <a:t> </a:t>
            </a:r>
            <a:r>
              <a:rPr lang="pt-BR" altLang="pt-BR" sz="2000" b="1" dirty="0">
                <a:solidFill>
                  <a:srgbClr val="1607DD"/>
                </a:solidFill>
                <a:sym typeface="Symbol" panose="05050102010706020507" pitchFamily="18" charset="2"/>
              </a:rPr>
              <a:t>IC é um poderoso instrumento investigatório, a cargo do Ministério Público, destinado a servir de instrumento para que ele, de forma técnica e responsável, colha os elementos preparatórios para as atuações a seu cargo</a:t>
            </a:r>
          </a:p>
          <a:p>
            <a:pPr lvl="1" algn="l" eaLnBrk="1" hangingPunct="1">
              <a:lnSpc>
                <a:spcPct val="140000"/>
              </a:lnSpc>
              <a:buFontTx/>
              <a:buChar char="–"/>
            </a:pPr>
            <a:endParaRPr lang="pt-BR" altLang="pt-BR" b="1" dirty="0">
              <a:solidFill>
                <a:srgbClr val="1607DD"/>
              </a:solidFill>
              <a:sym typeface="Symbol" panose="05050102010706020507" pitchFamily="18" charset="2"/>
            </a:endParaRPr>
          </a:p>
        </p:txBody>
      </p:sp>
      <p:grpSp>
        <p:nvGrpSpPr>
          <p:cNvPr id="11" name="Group 8">
            <a:extLst>
              <a:ext uri="{FF2B5EF4-FFF2-40B4-BE49-F238E27FC236}">
                <a16:creationId xmlns:a16="http://schemas.microsoft.com/office/drawing/2014/main" id="{C7CFCE43-B114-46D4-94A1-61BBB066A137}"/>
              </a:ext>
            </a:extLst>
          </p:cNvPr>
          <p:cNvGrpSpPr>
            <a:grpSpLocks/>
          </p:cNvGrpSpPr>
          <p:nvPr/>
        </p:nvGrpSpPr>
        <p:grpSpPr bwMode="auto">
          <a:xfrm>
            <a:off x="7451725" y="5516563"/>
            <a:ext cx="1219200" cy="381000"/>
            <a:chOff x="3552" y="3600"/>
            <a:chExt cx="768" cy="240"/>
          </a:xfrm>
        </p:grpSpPr>
        <p:sp>
          <p:nvSpPr>
            <p:cNvPr id="30727" name="AutoShape 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470F0C08-444C-432F-AD10-75822D7EAF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3600"/>
              <a:ext cx="288" cy="240"/>
            </a:xfrm>
            <a:prstGeom prst="actionButtonBlan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Char char="•"/>
                <a:defRPr sz="3200">
                  <a:solidFill>
                    <a:srgbClr val="CC99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rgbClr val="00FF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rgbClr val="FF99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Char char="–"/>
              </a:pPr>
              <a:endParaRPr lang="pt-BR" altLang="pt-BR" sz="2800">
                <a:solidFill>
                  <a:schemeClr val="tx1"/>
                </a:solidFill>
              </a:endParaRPr>
            </a:p>
          </p:txBody>
        </p:sp>
        <p:sp>
          <p:nvSpPr>
            <p:cNvPr id="30728" name="AutoShape 10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C2B41DC6-090D-4853-8953-58078CA2F9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600"/>
              <a:ext cx="288" cy="240"/>
            </a:xfrm>
            <a:prstGeom prst="actionButtonBlan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Char char="•"/>
                <a:defRPr sz="3200">
                  <a:solidFill>
                    <a:srgbClr val="CC99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rgbClr val="00FF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rgbClr val="FF99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Char char="–"/>
              </a:pPr>
              <a:endParaRPr lang="pt-BR" altLang="pt-BR" sz="280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autoUpdateAnimBg="0"/>
      <p:bldP spid="82947" grpId="0" build="p" bldLvl="3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343A96-666F-40CC-B15F-CA678248A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8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pt-BR" sz="4400" b="1" dirty="0">
                <a:solidFill>
                  <a:srgbClr val="00FF00"/>
                </a:solidFill>
              </a:rPr>
              <a:t> O processo coletivo</a:t>
            </a:r>
          </a:p>
          <a:p>
            <a:pPr marL="0" indent="0" algn="ctr">
              <a:lnSpc>
                <a:spcPct val="150000"/>
              </a:lnSpc>
              <a:buNone/>
            </a:pPr>
            <a:endParaRPr lang="pt-BR" sz="4400" b="1" dirty="0">
              <a:solidFill>
                <a:srgbClr val="00FF00"/>
              </a:solidFill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A1FBA20-891E-4579-A1B1-A17F3BE09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BCF5-8E83-4F21-8127-21E6EAB6BDB8}" type="slidenum">
              <a:rPr lang="pt-BR" altLang="pt-BR" smtClean="0"/>
              <a:pPr/>
              <a:t>33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155098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123878-7E8F-4F0B-A3BC-3DD1CA37B70B}" type="slidenum">
              <a:rPr lang="pt-BR"/>
              <a:pPr>
                <a:defRPr/>
              </a:pPr>
              <a:t>34</a:t>
            </a:fld>
            <a:endParaRPr lang="pt-BR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140804"/>
            <a:ext cx="6477000" cy="1271971"/>
          </a:xfrm>
        </p:spPr>
        <p:txBody>
          <a:bodyPr/>
          <a:lstStyle/>
          <a:p>
            <a:pPr eaLnBrk="1" hangingPunct="1"/>
            <a:r>
              <a:rPr lang="pt-BR" altLang="pt-BR" dirty="0"/>
              <a:t>Por que um processo coletivo especial ?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2" y="1916832"/>
            <a:ext cx="8424935" cy="424847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pt-BR" altLang="pt-BR" sz="2000" b="1" dirty="0">
                <a:solidFill>
                  <a:srgbClr val="FFFF00"/>
                </a:solidFill>
              </a:rPr>
              <a:t>⇒ A defesa coletiva tem </a:t>
            </a:r>
            <a:r>
              <a:rPr lang="pt-BR" altLang="pt-BR" sz="2000" b="1" u="sng" dirty="0">
                <a:solidFill>
                  <a:srgbClr val="FFFF00"/>
                </a:solidFill>
              </a:rPr>
              <a:t>peculiaridades</a:t>
            </a:r>
            <a:r>
              <a:rPr lang="pt-BR" altLang="pt-BR" sz="2000" b="1" dirty="0">
                <a:solidFill>
                  <a:srgbClr val="FFFF00"/>
                </a:solidFill>
              </a:rPr>
              <a:t> que justificam disciplina própria, como: </a:t>
            </a:r>
          </a:p>
          <a:p>
            <a:pPr lvl="1" eaLnBrk="1" hangingPunct="1"/>
            <a:r>
              <a:rPr lang="pt-BR" altLang="pt-BR" sz="1800" dirty="0">
                <a:solidFill>
                  <a:srgbClr val="FF9966"/>
                </a:solidFill>
              </a:rPr>
              <a:t>conflituosidade de grupos</a:t>
            </a:r>
          </a:p>
          <a:p>
            <a:pPr lvl="1" eaLnBrk="1" hangingPunct="1"/>
            <a:r>
              <a:rPr lang="pt-BR" altLang="pt-BR" sz="1800" dirty="0">
                <a:solidFill>
                  <a:srgbClr val="FF9966"/>
                </a:solidFill>
              </a:rPr>
              <a:t>legitimação ativa </a:t>
            </a:r>
            <a:r>
              <a:rPr lang="pt-BR" altLang="pt-BR" sz="1400" dirty="0">
                <a:solidFill>
                  <a:srgbClr val="FF9966"/>
                </a:solidFill>
                <a:sym typeface="Wingdings" panose="05000000000000000000" pitchFamily="2" charset="2"/>
              </a:rPr>
              <a:t></a:t>
            </a:r>
            <a:r>
              <a:rPr lang="pt-BR" altLang="pt-BR" sz="1800" dirty="0">
                <a:solidFill>
                  <a:srgbClr val="FF9966"/>
                </a:solidFill>
              </a:rPr>
              <a:t> substituição processual</a:t>
            </a:r>
          </a:p>
          <a:p>
            <a:pPr lvl="1" eaLnBrk="1" hangingPunct="1"/>
            <a:r>
              <a:rPr lang="pt-BR" altLang="pt-BR" sz="1800" dirty="0">
                <a:solidFill>
                  <a:srgbClr val="FF9966"/>
                </a:solidFill>
              </a:rPr>
              <a:t>coisa julgada </a:t>
            </a:r>
            <a:r>
              <a:rPr lang="pt-BR" altLang="pt-BR" sz="1400" dirty="0">
                <a:solidFill>
                  <a:srgbClr val="FF9966"/>
                </a:solidFill>
                <a:sym typeface="Wingdings" panose="05000000000000000000" pitchFamily="2" charset="2"/>
              </a:rPr>
              <a:t></a:t>
            </a:r>
            <a:r>
              <a:rPr lang="pt-BR" altLang="pt-BR" sz="1800" dirty="0">
                <a:solidFill>
                  <a:srgbClr val="FF9966"/>
                </a:solidFill>
                <a:sym typeface="Wingdings" panose="05000000000000000000" pitchFamily="2" charset="2"/>
              </a:rPr>
              <a:t> além das partes</a:t>
            </a:r>
            <a:endParaRPr lang="pt-BR" altLang="pt-BR" sz="1800" dirty="0">
              <a:solidFill>
                <a:srgbClr val="FF9966"/>
              </a:solidFill>
            </a:endParaRPr>
          </a:p>
          <a:p>
            <a:pPr lvl="1" eaLnBrk="1" hangingPunct="1"/>
            <a:r>
              <a:rPr lang="pt-BR" altLang="pt-BR" sz="1800" dirty="0">
                <a:solidFill>
                  <a:srgbClr val="FF9966"/>
                </a:solidFill>
              </a:rPr>
              <a:t>destinação do produto da indenização</a:t>
            </a:r>
          </a:p>
          <a:p>
            <a:pPr lvl="1" eaLnBrk="1" hangingPunct="1"/>
            <a:endParaRPr lang="pt-BR" altLang="pt-BR" sz="1800" dirty="0">
              <a:solidFill>
                <a:srgbClr val="FF9966"/>
              </a:solidFill>
            </a:endParaRPr>
          </a:p>
          <a:p>
            <a:pPr marL="0" indent="0" eaLnBrk="1" hangingPunct="1">
              <a:buNone/>
            </a:pPr>
            <a:r>
              <a:rPr lang="pt-BR" altLang="pt-BR" sz="2000" b="1" dirty="0">
                <a:solidFill>
                  <a:srgbClr val="FFFF00"/>
                </a:solidFill>
              </a:rPr>
              <a:t> ⇒ A defesa coletiva tem </a:t>
            </a:r>
            <a:r>
              <a:rPr lang="pt-BR" altLang="pt-BR" sz="2000" b="1" u="sng" dirty="0">
                <a:solidFill>
                  <a:srgbClr val="FFFF00"/>
                </a:solidFill>
              </a:rPr>
              <a:t>vantagens</a:t>
            </a:r>
            <a:r>
              <a:rPr lang="pt-BR" altLang="pt-BR" sz="2000" b="1" dirty="0">
                <a:solidFill>
                  <a:srgbClr val="FFFF00"/>
                </a:solidFill>
              </a:rPr>
              <a:t> </a:t>
            </a:r>
            <a:r>
              <a:rPr lang="pt-BR" altLang="pt-BR" sz="2000" dirty="0">
                <a:solidFill>
                  <a:srgbClr val="FF9966"/>
                </a:solidFill>
              </a:rPr>
              <a:t>(acesso à justiça; coerência…)</a:t>
            </a:r>
          </a:p>
          <a:p>
            <a:pPr marL="0" indent="0" eaLnBrk="1" hangingPunct="1">
              <a:buNone/>
            </a:pPr>
            <a:endParaRPr lang="pt-BR" altLang="pt-BR" sz="1800" dirty="0">
              <a:solidFill>
                <a:srgbClr val="FF9966"/>
              </a:solidFill>
            </a:endParaRPr>
          </a:p>
        </p:txBody>
      </p:sp>
      <p:sp>
        <p:nvSpPr>
          <p:cNvPr id="11571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29600" y="5716588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8AC290-75C1-4EEE-9451-D08198069767}" type="slidenum">
              <a:rPr lang="en-US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70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53297"/>
            <a:ext cx="7924800" cy="651520"/>
          </a:xfrm>
        </p:spPr>
        <p:txBody>
          <a:bodyPr/>
          <a:lstStyle/>
          <a:p>
            <a:pPr eaLnBrk="1" hangingPunct="1"/>
            <a:r>
              <a:rPr lang="pt-BR" sz="3600" dirty="0">
                <a:solidFill>
                  <a:srgbClr val="FFFF00"/>
                </a:solidFill>
                <a:sym typeface="Symbol" pitchFamily="18" charset="2"/>
              </a:rPr>
              <a:t>Evolução do processo coletivo</a:t>
            </a:r>
          </a:p>
        </p:txBody>
      </p:sp>
      <p:sp>
        <p:nvSpPr>
          <p:cNvPr id="70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12" y="634529"/>
            <a:ext cx="8964488" cy="5483696"/>
          </a:xfrm>
        </p:spPr>
        <p:txBody>
          <a:bodyPr/>
          <a:lstStyle/>
          <a:p>
            <a:pPr algn="l" eaLnBrk="1" hangingPunct="1"/>
            <a:r>
              <a:rPr lang="pt-BR" altLang="pt-BR" sz="2000" dirty="0">
                <a:solidFill>
                  <a:srgbClr val="FFFF00"/>
                </a:solidFill>
                <a:ea typeface="+mn-ea"/>
                <a:cs typeface="+mn-cs"/>
              </a:rPr>
              <a:t>Lei 7.347/85 </a:t>
            </a:r>
            <a:r>
              <a:rPr lang="pt-BR" altLang="pt-BR" sz="2000" dirty="0">
                <a:solidFill>
                  <a:srgbClr val="FF9900"/>
                </a:solidFill>
                <a:ea typeface="+mn-ea"/>
                <a:cs typeface="+mn-cs"/>
              </a:rPr>
              <a:t>+ CF + Pessoas com </a:t>
            </a:r>
            <a:r>
              <a:rPr lang="pt-BR" altLang="pt-BR" sz="2000" dirty="0" err="1">
                <a:solidFill>
                  <a:srgbClr val="FF9900"/>
                </a:solidFill>
                <a:ea typeface="+mn-ea"/>
                <a:cs typeface="+mn-cs"/>
              </a:rPr>
              <a:t>Defic</a:t>
            </a:r>
            <a:r>
              <a:rPr lang="pt-BR" altLang="pt-BR" sz="2000" dirty="0">
                <a:solidFill>
                  <a:srgbClr val="FF9900"/>
                </a:solidFill>
                <a:ea typeface="+mn-ea"/>
                <a:cs typeface="+mn-cs"/>
              </a:rPr>
              <a:t>. + Invest. + ECA + CDC; Est. Cidade, Idoso etc.</a:t>
            </a:r>
          </a:p>
          <a:p>
            <a:pPr lvl="1" algn="l" eaLnBrk="1" hangingPunct="1"/>
            <a:r>
              <a:rPr lang="pt-BR" altLang="pt-BR" sz="2000" dirty="0">
                <a:solidFill>
                  <a:srgbClr val="FF9900"/>
                </a:solidFill>
                <a:ea typeface="+mn-ea"/>
                <a:cs typeface="+mn-cs"/>
              </a:rPr>
              <a:t>	</a:t>
            </a:r>
            <a:r>
              <a:rPr lang="pt-BR" altLang="pt-BR" sz="1200" dirty="0">
                <a:solidFill>
                  <a:srgbClr val="FF9900"/>
                </a:solidFill>
                <a:ea typeface="+mn-ea"/>
                <a:cs typeface="+mn-cs"/>
              </a:rPr>
              <a:t>PL 5.139/2009 – arquivado/recurso…</a:t>
            </a:r>
          </a:p>
          <a:p>
            <a:pPr algn="l"/>
            <a:r>
              <a:rPr lang="pt-BR" sz="1200" dirty="0">
                <a:solidFill>
                  <a:srgbClr val="FF9900"/>
                </a:solidFill>
              </a:rPr>
              <a:t>	PL 4.778/20 (Dep. Marcos Pereira)</a:t>
            </a:r>
          </a:p>
          <a:p>
            <a:pPr algn="l"/>
            <a:r>
              <a:rPr lang="pt-BR" sz="1200" dirty="0">
                <a:solidFill>
                  <a:srgbClr val="FF9900"/>
                </a:solidFill>
              </a:rPr>
              <a:t>	PL 4.441/20 (Dep. Paulo Teixeira)	</a:t>
            </a:r>
            <a:r>
              <a:rPr lang="pt-BR" sz="1200" dirty="0">
                <a:solidFill>
                  <a:srgbClr val="FFFF00"/>
                </a:solidFill>
              </a:rPr>
              <a:t>Atuais</a:t>
            </a:r>
          </a:p>
          <a:p>
            <a:pPr algn="l"/>
            <a:r>
              <a:rPr lang="pt-BR" sz="1200" dirty="0">
                <a:solidFill>
                  <a:srgbClr val="FF9900"/>
                </a:solidFill>
              </a:rPr>
              <a:t>	PL 1.641/21 (subst. – IBDP)</a:t>
            </a:r>
          </a:p>
          <a:p>
            <a:pPr marL="609600" indent="-609600" algn="l" eaLnBrk="1" hangingPunct="1"/>
            <a:endParaRPr lang="pt-BR" sz="2000" dirty="0">
              <a:solidFill>
                <a:srgbClr val="FF9900"/>
              </a:solidFill>
              <a:sym typeface="Symbol" pitchFamily="18" charset="2"/>
            </a:endParaRPr>
          </a:p>
          <a:p>
            <a:pPr marL="609600" indent="-609600" algn="l" eaLnBrk="1" hangingPunct="1"/>
            <a:r>
              <a:rPr lang="pt-BR" sz="2000" dirty="0">
                <a:solidFill>
                  <a:srgbClr val="FFFF00"/>
                </a:solidFill>
                <a:sym typeface="Symbol" pitchFamily="18" charset="2"/>
              </a:rPr>
              <a:t>CPC de 2015</a:t>
            </a:r>
            <a:r>
              <a:rPr lang="pt-BR" sz="2000" dirty="0">
                <a:solidFill>
                  <a:srgbClr val="FF9900"/>
                </a:solidFill>
                <a:sym typeface="Symbol" pitchFamily="18" charset="2"/>
              </a:rPr>
              <a:t>: Não disciplinou o processo coletivo…</a:t>
            </a:r>
          </a:p>
          <a:p>
            <a:pPr marL="609600" indent="-609600" algn="l" eaLnBrk="1" hangingPunct="1"/>
            <a:r>
              <a:rPr lang="pt-BR" sz="1600" dirty="0">
                <a:solidFill>
                  <a:srgbClr val="FFFF00"/>
                </a:solidFill>
                <a:sym typeface="Symbol" pitchFamily="18" charset="2"/>
              </a:rPr>
              <a:t>	</a:t>
            </a:r>
            <a:r>
              <a:rPr lang="pt-BR" sz="2000" dirty="0">
                <a:solidFill>
                  <a:srgbClr val="FFFF00"/>
                </a:solidFill>
                <a:sym typeface="Wingdings" panose="05000000000000000000" pitchFamily="2" charset="2"/>
              </a:rPr>
              <a:t> </a:t>
            </a:r>
            <a:r>
              <a:rPr lang="pt-BR" sz="1800" b="1" u="sng" dirty="0">
                <a:solidFill>
                  <a:srgbClr val="FFFF00"/>
                </a:solidFill>
                <a:sym typeface="Symbol" pitchFamily="18" charset="2"/>
              </a:rPr>
              <a:t>Apenas</a:t>
            </a:r>
            <a:r>
              <a:rPr lang="pt-BR" sz="1800" dirty="0">
                <a:sym typeface="Symbol" pitchFamily="18" charset="2"/>
              </a:rPr>
              <a:t>:</a:t>
            </a:r>
          </a:p>
          <a:p>
            <a:pPr marL="609600" indent="-609600" algn="l" eaLnBrk="1" hangingPunct="1"/>
            <a:r>
              <a:rPr lang="pt-BR" sz="1400" dirty="0">
                <a:sym typeface="Symbol" pitchFamily="18" charset="2"/>
              </a:rPr>
              <a:t>	</a:t>
            </a:r>
            <a:r>
              <a:rPr lang="pt-BR" sz="1400" dirty="0">
                <a:solidFill>
                  <a:srgbClr val="FF9900"/>
                </a:solidFill>
                <a:sym typeface="Symbol" pitchFamily="18" charset="2"/>
              </a:rPr>
              <a:t>a) fez</a:t>
            </a:r>
            <a:r>
              <a:rPr lang="pt-BR" sz="1400" dirty="0">
                <a:sym typeface="Symbol" pitchFamily="18" charset="2"/>
              </a:rPr>
              <a:t> </a:t>
            </a:r>
            <a:r>
              <a:rPr lang="pt-BR" sz="1400" dirty="0">
                <a:solidFill>
                  <a:srgbClr val="FFFF00"/>
                </a:solidFill>
                <a:sym typeface="Symbol" pitchFamily="18" charset="2"/>
              </a:rPr>
              <a:t>referências</a:t>
            </a:r>
            <a:r>
              <a:rPr lang="pt-BR" sz="1400" dirty="0">
                <a:sym typeface="Symbol" pitchFamily="18" charset="2"/>
              </a:rPr>
              <a:t> </a:t>
            </a:r>
            <a:r>
              <a:rPr lang="pt-BR" sz="1400" dirty="0">
                <a:solidFill>
                  <a:srgbClr val="FF9900"/>
                </a:solidFill>
                <a:sym typeface="Symbol" pitchFamily="18" charset="2"/>
              </a:rPr>
              <a:t>ao processo coletivo (139, X, etc.);</a:t>
            </a:r>
          </a:p>
          <a:p>
            <a:pPr marL="609600" indent="-609600" algn="l" eaLnBrk="1" hangingPunct="1"/>
            <a:r>
              <a:rPr lang="pt-BR" sz="1400" dirty="0">
                <a:sym typeface="Symbol" pitchFamily="18" charset="2"/>
              </a:rPr>
              <a:t>	</a:t>
            </a:r>
            <a:r>
              <a:rPr lang="pt-BR" sz="1400" dirty="0">
                <a:solidFill>
                  <a:srgbClr val="FF9900"/>
                </a:solidFill>
                <a:sym typeface="Symbol" pitchFamily="18" charset="2"/>
              </a:rPr>
              <a:t>b)</a:t>
            </a:r>
            <a:r>
              <a:rPr lang="pt-BR" sz="1400" dirty="0">
                <a:sym typeface="Symbol" pitchFamily="18" charset="2"/>
              </a:rPr>
              <a:t> </a:t>
            </a:r>
            <a:r>
              <a:rPr lang="pt-BR" sz="1400" dirty="0">
                <a:solidFill>
                  <a:srgbClr val="FFFF00"/>
                </a:solidFill>
                <a:sym typeface="Symbol" pitchFamily="18" charset="2"/>
              </a:rPr>
              <a:t>incidente de resolução de demandas repetitivas </a:t>
            </a:r>
            <a:r>
              <a:rPr lang="pt-BR" sz="1400" dirty="0">
                <a:solidFill>
                  <a:srgbClr val="FF9900"/>
                </a:solidFill>
                <a:sym typeface="Symbol" pitchFamily="18" charset="2"/>
              </a:rPr>
              <a:t>– IRDR (313 etc.);</a:t>
            </a:r>
          </a:p>
          <a:p>
            <a:pPr marL="609600" indent="-609600" algn="l" eaLnBrk="1" hangingPunct="1"/>
            <a:r>
              <a:rPr lang="pt-BR" sz="1400" dirty="0">
                <a:sym typeface="Symbol" pitchFamily="18" charset="2"/>
              </a:rPr>
              <a:t>	</a:t>
            </a:r>
            <a:r>
              <a:rPr lang="pt-BR" sz="1400" dirty="0">
                <a:solidFill>
                  <a:srgbClr val="FF9900"/>
                </a:solidFill>
                <a:sym typeface="Symbol" pitchFamily="18" charset="2"/>
              </a:rPr>
              <a:t>c) </a:t>
            </a:r>
            <a:r>
              <a:rPr lang="pt-BR" sz="1400" dirty="0">
                <a:solidFill>
                  <a:srgbClr val="FFFF00"/>
                </a:solidFill>
                <a:sym typeface="Symbol" pitchFamily="18" charset="2"/>
              </a:rPr>
              <a:t>suspensão de processos </a:t>
            </a:r>
            <a:r>
              <a:rPr lang="pt-BR" sz="1400" dirty="0">
                <a:solidFill>
                  <a:srgbClr val="FF9900"/>
                </a:solidFill>
                <a:sym typeface="Symbol" pitchFamily="18" charset="2"/>
              </a:rPr>
              <a:t>nas arguições de relevância, RE e </a:t>
            </a:r>
            <a:r>
              <a:rPr lang="pt-BR" sz="1400" dirty="0" err="1">
                <a:solidFill>
                  <a:srgbClr val="FF9900"/>
                </a:solidFill>
                <a:sym typeface="Symbol" pitchFamily="18" charset="2"/>
              </a:rPr>
              <a:t>REsp</a:t>
            </a:r>
            <a:r>
              <a:rPr lang="pt-BR" sz="1400" dirty="0" err="1">
                <a:sym typeface="Symbol" pitchFamily="18" charset="2"/>
              </a:rPr>
              <a:t>.</a:t>
            </a:r>
            <a:endParaRPr lang="pt-BR" sz="1400" dirty="0">
              <a:sym typeface="Symbol" pitchFamily="18" charset="2"/>
            </a:endParaRPr>
          </a:p>
          <a:p>
            <a:pPr marL="609600" indent="-609600" algn="l" eaLnBrk="1" hangingPunct="1"/>
            <a:endParaRPr lang="pt-BR" sz="1400" dirty="0">
              <a:sym typeface="Symbol" pitchFamily="18" charset="2"/>
            </a:endParaRPr>
          </a:p>
          <a:p>
            <a:pPr marL="609600" indent="-609600" algn="l" eaLnBrk="1" hangingPunct="1"/>
            <a:r>
              <a:rPr lang="pt-BR" sz="1400" dirty="0">
                <a:sym typeface="Symbol" pitchFamily="18" charset="2"/>
              </a:rPr>
              <a:t>	</a:t>
            </a:r>
            <a:r>
              <a:rPr lang="pt-BR" sz="2000" dirty="0">
                <a:solidFill>
                  <a:srgbClr val="FFFF00"/>
                </a:solidFill>
                <a:sym typeface="Wingdings" panose="05000000000000000000" pitchFamily="2" charset="2"/>
              </a:rPr>
              <a:t></a:t>
            </a:r>
            <a:r>
              <a:rPr lang="pt-BR" sz="1800" dirty="0">
                <a:solidFill>
                  <a:srgbClr val="FFFF00"/>
                </a:solidFill>
                <a:sym typeface="Wingdings" panose="05000000000000000000" pitchFamily="2" charset="2"/>
              </a:rPr>
              <a:t> </a:t>
            </a:r>
            <a:r>
              <a:rPr lang="pt-BR" sz="1800" b="1" u="sng" dirty="0">
                <a:solidFill>
                  <a:srgbClr val="FFFF00"/>
                </a:solidFill>
                <a:sym typeface="Symbol" pitchFamily="18" charset="2"/>
              </a:rPr>
              <a:t>Falhas</a:t>
            </a:r>
            <a:r>
              <a:rPr lang="pt-BR" sz="1800" dirty="0">
                <a:sym typeface="Symbol" pitchFamily="18" charset="2"/>
              </a:rPr>
              <a:t>:</a:t>
            </a:r>
          </a:p>
          <a:p>
            <a:pPr marL="609600" indent="-609600" algn="l" eaLnBrk="1" hangingPunct="1"/>
            <a:r>
              <a:rPr lang="pt-BR" sz="1400" dirty="0">
                <a:solidFill>
                  <a:srgbClr val="FF9900"/>
                </a:solidFill>
                <a:sym typeface="Symbol" pitchFamily="18" charset="2"/>
              </a:rPr>
              <a:t>	a) o </a:t>
            </a:r>
            <a:r>
              <a:rPr lang="pt-BR" sz="1400" dirty="0">
                <a:solidFill>
                  <a:srgbClr val="FFFF00"/>
                </a:solidFill>
                <a:sym typeface="Symbol" pitchFamily="18" charset="2"/>
              </a:rPr>
              <a:t>papel coativo dos precedentes </a:t>
            </a:r>
            <a:r>
              <a:rPr lang="pt-BR" sz="1400" dirty="0">
                <a:solidFill>
                  <a:srgbClr val="FF9900"/>
                </a:solidFill>
                <a:sym typeface="Symbol" pitchFamily="18" charset="2"/>
              </a:rPr>
              <a:t>(meio usado: o problema da constitucionalidade);</a:t>
            </a:r>
          </a:p>
          <a:p>
            <a:pPr marL="609600" indent="-609600" algn="l" eaLnBrk="1" hangingPunct="1"/>
            <a:r>
              <a:rPr lang="pt-BR" sz="1400" dirty="0">
                <a:sym typeface="Symbol" pitchFamily="18" charset="2"/>
              </a:rPr>
              <a:t>	</a:t>
            </a:r>
            <a:r>
              <a:rPr lang="pt-BR" sz="1400" dirty="0">
                <a:solidFill>
                  <a:srgbClr val="FF9900"/>
                </a:solidFill>
                <a:sym typeface="Symbol" pitchFamily="18" charset="2"/>
              </a:rPr>
              <a:t>b) a </a:t>
            </a:r>
            <a:r>
              <a:rPr lang="pt-BR" sz="1400" dirty="0">
                <a:solidFill>
                  <a:srgbClr val="FFFF00"/>
                </a:solidFill>
                <a:sym typeface="Symbol" pitchFamily="18" charset="2"/>
              </a:rPr>
              <a:t>suspensão dos processos individuais </a:t>
            </a:r>
            <a:r>
              <a:rPr lang="pt-BR" sz="1400" dirty="0">
                <a:solidFill>
                  <a:srgbClr val="FF9900"/>
                </a:solidFill>
                <a:sym typeface="Symbol" pitchFamily="18" charset="2"/>
              </a:rPr>
              <a:t>(se ilimitada: inconstitucional);</a:t>
            </a:r>
          </a:p>
          <a:p>
            <a:pPr marL="609600" indent="-609600" algn="l" eaLnBrk="1" hangingPunct="1"/>
            <a:r>
              <a:rPr lang="pt-BR" sz="1400" dirty="0">
                <a:sym typeface="Symbol" pitchFamily="18" charset="2"/>
              </a:rPr>
              <a:t>	</a:t>
            </a:r>
            <a:r>
              <a:rPr lang="pt-BR" sz="1400" dirty="0">
                <a:solidFill>
                  <a:srgbClr val="FF9900"/>
                </a:solidFill>
                <a:sym typeface="Symbol" pitchFamily="18" charset="2"/>
              </a:rPr>
              <a:t>c) </a:t>
            </a:r>
            <a:r>
              <a:rPr lang="pt-BR" sz="1400" dirty="0">
                <a:solidFill>
                  <a:srgbClr val="FFFF00"/>
                </a:solidFill>
                <a:sym typeface="Symbol" pitchFamily="18" charset="2"/>
              </a:rPr>
              <a:t>perdeu a oportunidade</a:t>
            </a:r>
            <a:r>
              <a:rPr lang="pt-BR" sz="1400" dirty="0">
                <a:solidFill>
                  <a:srgbClr val="FF9900"/>
                </a:solidFill>
                <a:sym typeface="Symbol" pitchFamily="18" charset="2"/>
              </a:rPr>
              <a:t> de corrigir os </a:t>
            </a:r>
            <a:r>
              <a:rPr lang="pt-BR" sz="1400" dirty="0">
                <a:solidFill>
                  <a:srgbClr val="FFFF00"/>
                </a:solidFill>
                <a:sym typeface="Symbol" pitchFamily="18" charset="2"/>
              </a:rPr>
              <a:t>erros atuais </a:t>
            </a:r>
            <a:r>
              <a:rPr lang="pt-BR" sz="1400" dirty="0">
                <a:solidFill>
                  <a:srgbClr val="FF9900"/>
                </a:solidFill>
                <a:sym typeface="Symbol" pitchFamily="18" charset="2"/>
              </a:rPr>
              <a:t>do processo coletivo [competência, exclusão de objetos, limitação à coisa julgada – só corrigida pelo STF + de 20 anos depois…] </a:t>
            </a:r>
          </a:p>
        </p:txBody>
      </p:sp>
      <p:sp>
        <p:nvSpPr>
          <p:cNvPr id="70247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48600" y="5927725"/>
            <a:ext cx="457200" cy="381000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" name="Chave Direita 2">
            <a:extLst>
              <a:ext uri="{FF2B5EF4-FFF2-40B4-BE49-F238E27FC236}">
                <a16:creationId xmlns:a16="http://schemas.microsoft.com/office/drawing/2014/main" id="{66730060-867F-3C0B-3490-2702466F5AAD}"/>
              </a:ext>
            </a:extLst>
          </p:cNvPr>
          <p:cNvSpPr/>
          <p:nvPr/>
        </p:nvSpPr>
        <p:spPr bwMode="auto">
          <a:xfrm>
            <a:off x="3563888" y="1700808"/>
            <a:ext cx="216024" cy="576064"/>
          </a:xfrm>
          <a:prstGeom prst="rightBrace">
            <a:avLst/>
          </a:prstGeom>
          <a:noFill/>
          <a:ln w="412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</a:pPr>
            <a:endParaRPr kumimoji="0" lang="pt-BR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79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247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1462F-64DD-4908-853C-CDAC2F38B434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2120280"/>
          </a:xfrm>
        </p:spPr>
        <p:txBody>
          <a:bodyPr/>
          <a:lstStyle/>
          <a:p>
            <a:pPr eaLnBrk="1" hangingPunct="1"/>
            <a:r>
              <a:rPr lang="pt-BR" sz="3800" b="1" dirty="0"/>
              <a:t>As </a:t>
            </a:r>
            <a:r>
              <a:rPr lang="pt-BR" sz="3800" b="1" u="sng" dirty="0">
                <a:solidFill>
                  <a:srgbClr val="FFFF00"/>
                </a:solidFill>
              </a:rPr>
              <a:t>espécies</a:t>
            </a:r>
            <a:r>
              <a:rPr lang="pt-BR" sz="3800" b="1" dirty="0"/>
              <a:t> de</a:t>
            </a:r>
            <a:br>
              <a:rPr lang="pt-BR" sz="3800" b="1" dirty="0"/>
            </a:br>
            <a:r>
              <a:rPr lang="pt-BR" sz="3800" b="1" dirty="0"/>
              <a:t>interesses transindividuais</a:t>
            </a:r>
            <a:br>
              <a:rPr lang="pt-BR" sz="3800" b="1" dirty="0"/>
            </a:br>
            <a:r>
              <a:rPr lang="pt-BR" sz="2400" b="1" dirty="0"/>
              <a:t>[ </a:t>
            </a:r>
            <a:r>
              <a:rPr lang="pt-BR" sz="2400" b="1" u="sng" dirty="0">
                <a:solidFill>
                  <a:srgbClr val="FFFF00"/>
                </a:solidFill>
              </a:rPr>
              <a:t>objeto</a:t>
            </a:r>
            <a:r>
              <a:rPr lang="pt-BR" sz="2400" b="1" dirty="0"/>
              <a:t> do processo coletivo ]</a:t>
            </a:r>
            <a:br>
              <a:rPr lang="pt-BR" sz="3800" b="1" dirty="0"/>
            </a:br>
            <a:r>
              <a:rPr lang="pt-BR" sz="3800" b="1" dirty="0"/>
              <a:t> </a:t>
            </a:r>
            <a:r>
              <a:rPr lang="pt-BR" sz="2400" b="1" dirty="0">
                <a:solidFill>
                  <a:srgbClr val="008080"/>
                </a:solidFill>
              </a:rPr>
              <a:t>(interesses coletivos </a:t>
            </a:r>
            <a:r>
              <a:rPr lang="pt-BR" sz="2400" b="1" i="1" dirty="0">
                <a:solidFill>
                  <a:srgbClr val="008080"/>
                </a:solidFill>
              </a:rPr>
              <a:t>lato sensu</a:t>
            </a:r>
            <a:r>
              <a:rPr lang="pt-BR" sz="2400" b="1" dirty="0">
                <a:solidFill>
                  <a:srgbClr val="008080"/>
                </a:solidFill>
              </a:rPr>
              <a:t>)</a:t>
            </a:r>
            <a:endParaRPr lang="pt-BR" sz="4000" b="1" dirty="0">
              <a:solidFill>
                <a:srgbClr val="00808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492896"/>
            <a:ext cx="6400800" cy="3505200"/>
          </a:xfrm>
        </p:spPr>
        <p:txBody>
          <a:bodyPr/>
          <a:lstStyle/>
          <a:p>
            <a:pPr algn="l" eaLnBrk="1" hangingPunct="1">
              <a:buFont typeface="Wingdings" pitchFamily="2" charset="2"/>
              <a:buChar char="®"/>
            </a:pPr>
            <a:r>
              <a:rPr lang="pt-BR" dirty="0">
                <a:sym typeface="Symbol" pitchFamily="18" charset="2"/>
              </a:rPr>
              <a:t> </a:t>
            </a:r>
            <a:r>
              <a:rPr lang="pt-BR" sz="2800" b="1" dirty="0">
                <a:solidFill>
                  <a:srgbClr val="FF9900"/>
                </a:solidFill>
                <a:sym typeface="Symbol" pitchFamily="18" charset="2"/>
              </a:rPr>
              <a:t>DIFUSOS</a:t>
            </a:r>
            <a:endParaRPr lang="pt-BR" sz="2400" b="1" dirty="0">
              <a:solidFill>
                <a:srgbClr val="FF9900"/>
              </a:solidFill>
              <a:sym typeface="Symbol" pitchFamily="18" charset="2"/>
            </a:endParaRPr>
          </a:p>
          <a:p>
            <a:pPr algn="l" eaLnBrk="1" hangingPunct="1"/>
            <a:endParaRPr lang="pt-BR" b="1" dirty="0">
              <a:sym typeface="Symbol" pitchFamily="18" charset="2"/>
            </a:endParaRPr>
          </a:p>
          <a:p>
            <a:pPr algn="l" eaLnBrk="1" hangingPunct="1">
              <a:buFont typeface="Wingdings" pitchFamily="2" charset="2"/>
              <a:buChar char="®"/>
            </a:pPr>
            <a:r>
              <a:rPr lang="pt-BR" b="1" dirty="0">
                <a:sym typeface="Symbol" pitchFamily="18" charset="2"/>
              </a:rPr>
              <a:t> </a:t>
            </a:r>
            <a:r>
              <a:rPr lang="pt-BR" sz="2800" b="1" dirty="0">
                <a:solidFill>
                  <a:srgbClr val="FF9900"/>
                </a:solidFill>
                <a:sym typeface="Symbol" pitchFamily="18" charset="2"/>
              </a:rPr>
              <a:t>COLETIVOS</a:t>
            </a:r>
            <a:r>
              <a:rPr lang="pt-BR" b="1" dirty="0">
                <a:sym typeface="Symbol" pitchFamily="18" charset="2"/>
              </a:rPr>
              <a:t> </a:t>
            </a:r>
            <a:r>
              <a:rPr lang="pt-BR" sz="2400" b="1" dirty="0">
                <a:solidFill>
                  <a:srgbClr val="008080"/>
                </a:solidFill>
                <a:latin typeface="+mj-lt"/>
                <a:ea typeface="+mj-ea"/>
                <a:cs typeface="+mj-cs"/>
                <a:sym typeface="Symbol" pitchFamily="18" charset="2"/>
              </a:rPr>
              <a:t>(</a:t>
            </a:r>
            <a:r>
              <a:rPr lang="pt-BR" sz="2400" b="1" i="1" dirty="0">
                <a:solidFill>
                  <a:srgbClr val="008080"/>
                </a:solidFill>
                <a:latin typeface="+mj-lt"/>
                <a:ea typeface="+mj-ea"/>
                <a:cs typeface="+mj-cs"/>
                <a:sym typeface="Symbol" pitchFamily="18" charset="2"/>
              </a:rPr>
              <a:t>stricto sensu</a:t>
            </a:r>
            <a:r>
              <a:rPr lang="pt-BR" sz="2400" b="1" dirty="0">
                <a:solidFill>
                  <a:srgbClr val="008080"/>
                </a:solidFill>
                <a:latin typeface="+mj-lt"/>
                <a:ea typeface="+mj-ea"/>
                <a:cs typeface="+mj-cs"/>
                <a:sym typeface="Symbol" pitchFamily="18" charset="2"/>
              </a:rPr>
              <a:t>)</a:t>
            </a:r>
          </a:p>
          <a:p>
            <a:pPr algn="l" eaLnBrk="1" hangingPunct="1">
              <a:buFont typeface="Wingdings" pitchFamily="2" charset="2"/>
              <a:buChar char="®"/>
            </a:pPr>
            <a:endParaRPr lang="pt-BR" b="1" dirty="0">
              <a:sym typeface="Symbol" pitchFamily="18" charset="2"/>
            </a:endParaRPr>
          </a:p>
          <a:p>
            <a:pPr algn="l" eaLnBrk="1" hangingPunct="1">
              <a:buFont typeface="Wingdings" pitchFamily="2" charset="2"/>
              <a:buChar char="®"/>
            </a:pPr>
            <a:r>
              <a:rPr lang="pt-BR" b="1" dirty="0">
                <a:sym typeface="Symbol" pitchFamily="18" charset="2"/>
              </a:rPr>
              <a:t> </a:t>
            </a:r>
            <a:r>
              <a:rPr lang="pt-BR" sz="2800" b="1" dirty="0">
                <a:solidFill>
                  <a:srgbClr val="FF9900"/>
                </a:solidFill>
                <a:sym typeface="Symbol" pitchFamily="18" charset="2"/>
              </a:rPr>
              <a:t>INDIVIDUAIS HOMOGÊNEOS </a:t>
            </a:r>
          </a:p>
        </p:txBody>
      </p:sp>
      <p:sp>
        <p:nvSpPr>
          <p:cNvPr id="3277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" name="Chave esquerda 3"/>
          <p:cNvSpPr/>
          <p:nvPr/>
        </p:nvSpPr>
        <p:spPr bwMode="auto">
          <a:xfrm>
            <a:off x="827584" y="2636912"/>
            <a:ext cx="468000" cy="2808312"/>
          </a:xfrm>
          <a:prstGeom prst="leftBrace">
            <a:avLst/>
          </a:prstGeom>
          <a:noFill/>
          <a:ln w="317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771" grpId="0" uiExpand="1" build="p" autoUpdateAnimBg="0"/>
      <p:bldP spid="32772" grpId="0" animBg="1"/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6C5AE-535D-43C3-9244-FA966D16D9E2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7620000" cy="1447800"/>
          </a:xfrm>
        </p:spPr>
        <p:txBody>
          <a:bodyPr/>
          <a:lstStyle/>
          <a:p>
            <a:pPr eaLnBrk="1" hangingPunct="1"/>
            <a:r>
              <a:rPr lang="pt-BR" sz="4200" b="1"/>
              <a:t>Para distingui-los, tomamos</a:t>
            </a:r>
            <a:br>
              <a:rPr lang="pt-BR" sz="4200" b="1"/>
            </a:br>
            <a:r>
              <a:rPr lang="pt-BR" sz="6000" b="1">
                <a:solidFill>
                  <a:srgbClr val="00FF00"/>
                </a:solidFill>
              </a:rPr>
              <a:t>2</a:t>
            </a:r>
            <a:r>
              <a:rPr lang="pt-BR" sz="4200" b="1"/>
              <a:t> </a:t>
            </a:r>
            <a:r>
              <a:rPr lang="pt-BR" sz="5000" b="1">
                <a:solidFill>
                  <a:srgbClr val="00FF00"/>
                </a:solidFill>
              </a:rPr>
              <a:t>características</a:t>
            </a:r>
            <a:r>
              <a:rPr lang="pt-BR" sz="4200" b="1"/>
              <a:t> básicas:</a:t>
            </a:r>
            <a:endParaRPr lang="pt-BR" b="1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362200"/>
            <a:ext cx="6400800" cy="2290763"/>
          </a:xfrm>
        </p:spPr>
        <p:txBody>
          <a:bodyPr/>
          <a:lstStyle/>
          <a:p>
            <a:pPr eaLnBrk="1" hangingPunct="1"/>
            <a:r>
              <a:rPr lang="pt-BR" b="1" i="1" dirty="0">
                <a:solidFill>
                  <a:srgbClr val="FFFF00"/>
                </a:solidFill>
                <a:sym typeface="Symbol" pitchFamily="18" charset="2"/>
              </a:rPr>
              <a:t>a)</a:t>
            </a:r>
            <a:r>
              <a:rPr lang="pt-BR" dirty="0">
                <a:sym typeface="Symbol" pitchFamily="18" charset="2"/>
              </a:rPr>
              <a:t> </a:t>
            </a:r>
            <a:r>
              <a:rPr lang="pt-BR" b="1" dirty="0">
                <a:sym typeface="Symbol" pitchFamily="18" charset="2"/>
              </a:rPr>
              <a:t>Grupos </a:t>
            </a:r>
            <a:r>
              <a:rPr lang="pt-BR" b="1" u="sng" dirty="0">
                <a:solidFill>
                  <a:schemeClr val="accent1"/>
                </a:solidFill>
                <a:sym typeface="Symbol" pitchFamily="18" charset="2"/>
              </a:rPr>
              <a:t>determináveis</a:t>
            </a:r>
            <a:r>
              <a:rPr lang="pt-BR" b="1" dirty="0">
                <a:sym typeface="Symbol" pitchFamily="18" charset="2"/>
              </a:rPr>
              <a:t> ou não</a:t>
            </a:r>
          </a:p>
          <a:p>
            <a:pPr eaLnBrk="1" hangingPunct="1">
              <a:lnSpc>
                <a:spcPct val="260000"/>
              </a:lnSpc>
            </a:pPr>
            <a:r>
              <a:rPr lang="pt-BR" b="1" i="1" dirty="0">
                <a:solidFill>
                  <a:srgbClr val="FFFF00"/>
                </a:solidFill>
                <a:sym typeface="Symbol" pitchFamily="18" charset="2"/>
              </a:rPr>
              <a:t>b)</a:t>
            </a:r>
            <a:r>
              <a:rPr lang="pt-BR" dirty="0">
                <a:sym typeface="Symbol" pitchFamily="18" charset="2"/>
              </a:rPr>
              <a:t> </a:t>
            </a:r>
            <a:r>
              <a:rPr lang="pt-BR" b="1" dirty="0">
                <a:sym typeface="Symbol" pitchFamily="18" charset="2"/>
              </a:rPr>
              <a:t>Interesses </a:t>
            </a:r>
            <a:r>
              <a:rPr lang="pt-BR" b="1" u="sng" dirty="0">
                <a:solidFill>
                  <a:schemeClr val="accent1"/>
                </a:solidFill>
                <a:sym typeface="Symbol" pitchFamily="18" charset="2"/>
              </a:rPr>
              <a:t>divisíveis</a:t>
            </a:r>
            <a:r>
              <a:rPr lang="pt-BR" b="1" dirty="0">
                <a:sym typeface="Symbol" pitchFamily="18" charset="2"/>
              </a:rPr>
              <a:t> ou não</a:t>
            </a:r>
          </a:p>
        </p:txBody>
      </p:sp>
      <p:sp>
        <p:nvSpPr>
          <p:cNvPr id="3072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3" grpId="0" build="p" autoUpdateAnimBg="0"/>
      <p:bldP spid="3072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2B6F01-7427-4461-95C9-DBCADB64B829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EBD18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EBD18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990600" y="228600"/>
            <a:ext cx="7772400" cy="914400"/>
          </a:xfrm>
          <a:noFill/>
        </p:spPr>
        <p:txBody>
          <a:bodyPr anchor="ctr"/>
          <a:lstStyle/>
          <a:p>
            <a:pPr eaLnBrk="1" hangingPunct="1"/>
            <a:r>
              <a:rPr lang="pt-BR" b="1"/>
              <a:t>Interesses transindividuais</a:t>
            </a:r>
          </a:p>
        </p:txBody>
      </p:sp>
      <p:grpSp>
        <p:nvGrpSpPr>
          <p:cNvPr id="2" name="Group 125"/>
          <p:cNvGrpSpPr>
            <a:grpSpLocks/>
          </p:cNvGrpSpPr>
          <p:nvPr/>
        </p:nvGrpSpPr>
        <p:grpSpPr bwMode="auto">
          <a:xfrm>
            <a:off x="539750" y="1295400"/>
            <a:ext cx="8435975" cy="2743200"/>
            <a:chOff x="288" y="1152"/>
            <a:chExt cx="5136" cy="1728"/>
          </a:xfrm>
        </p:grpSpPr>
        <p:sp>
          <p:nvSpPr>
            <p:cNvPr id="34837" name="Text Box 111"/>
            <p:cNvSpPr txBox="1">
              <a:spLocks noChangeArrowheads="1"/>
            </p:cNvSpPr>
            <p:nvPr/>
          </p:nvSpPr>
          <p:spPr bwMode="auto">
            <a:xfrm>
              <a:off x="336" y="1200"/>
              <a:ext cx="89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400" b="1" i="0" u="none" strike="noStrike" kern="1200" cap="none" spc="0" normalizeH="0" baseline="0" noProof="0">
                  <a:ln>
                    <a:noFill/>
                  </a:ln>
                  <a:solidFill>
                    <a:srgbClr val="FCAB4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Interesses</a:t>
              </a:r>
            </a:p>
          </p:txBody>
        </p:sp>
        <p:sp>
          <p:nvSpPr>
            <p:cNvPr id="34838" name="Text Box 112"/>
            <p:cNvSpPr txBox="1">
              <a:spLocks noChangeArrowheads="1"/>
            </p:cNvSpPr>
            <p:nvPr/>
          </p:nvSpPr>
          <p:spPr bwMode="auto">
            <a:xfrm>
              <a:off x="1596" y="1200"/>
              <a:ext cx="638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400" b="1" i="0" u="none" strike="noStrike" kern="1200" cap="none" spc="0" normalizeH="0" baseline="0" noProof="0">
                  <a:ln>
                    <a:noFill/>
                  </a:ln>
                  <a:solidFill>
                    <a:srgbClr val="FCAB4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Grupo</a:t>
              </a:r>
            </a:p>
          </p:txBody>
        </p:sp>
        <p:sp>
          <p:nvSpPr>
            <p:cNvPr id="34839" name="Text Box 113"/>
            <p:cNvSpPr txBox="1">
              <a:spLocks noChangeArrowheads="1"/>
            </p:cNvSpPr>
            <p:nvPr/>
          </p:nvSpPr>
          <p:spPr bwMode="auto">
            <a:xfrm>
              <a:off x="2894" y="1200"/>
              <a:ext cx="658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400" b="1" i="0" u="none" strike="noStrike" kern="1200" cap="none" spc="0" normalizeH="0" baseline="0" noProof="0">
                  <a:ln>
                    <a:noFill/>
                  </a:ln>
                  <a:solidFill>
                    <a:srgbClr val="FCAB4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Objeto</a:t>
              </a:r>
            </a:p>
          </p:txBody>
        </p:sp>
        <p:sp>
          <p:nvSpPr>
            <p:cNvPr id="34840" name="Text Box 114"/>
            <p:cNvSpPr txBox="1">
              <a:spLocks noChangeArrowheads="1"/>
            </p:cNvSpPr>
            <p:nvPr/>
          </p:nvSpPr>
          <p:spPr bwMode="auto">
            <a:xfrm>
              <a:off x="4176" y="1200"/>
              <a:ext cx="719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400" b="1" i="0" u="none" strike="noStrike" kern="1200" cap="none" spc="0" normalizeH="0" baseline="0" noProof="0">
                  <a:ln>
                    <a:noFill/>
                  </a:ln>
                  <a:solidFill>
                    <a:srgbClr val="FCAB4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Origem</a:t>
              </a:r>
            </a:p>
          </p:txBody>
        </p:sp>
        <p:sp>
          <p:nvSpPr>
            <p:cNvPr id="34841" name="Rectangle 115"/>
            <p:cNvSpPr>
              <a:spLocks noChangeArrowheads="1"/>
            </p:cNvSpPr>
            <p:nvPr/>
          </p:nvSpPr>
          <p:spPr bwMode="auto">
            <a:xfrm>
              <a:off x="288" y="1152"/>
              <a:ext cx="5136" cy="17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pt-BR" sz="24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endParaRPr>
            </a:p>
          </p:txBody>
        </p:sp>
        <p:sp>
          <p:nvSpPr>
            <p:cNvPr id="34842" name="Line 116"/>
            <p:cNvSpPr>
              <a:spLocks noChangeShapeType="1"/>
            </p:cNvSpPr>
            <p:nvPr/>
          </p:nvSpPr>
          <p:spPr bwMode="auto">
            <a:xfrm>
              <a:off x="288" y="1536"/>
              <a:ext cx="5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pt-BR" sz="24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endParaRPr>
            </a:p>
          </p:txBody>
        </p:sp>
        <p:sp>
          <p:nvSpPr>
            <p:cNvPr id="34843" name="Text Box 117"/>
            <p:cNvSpPr txBox="1">
              <a:spLocks noChangeArrowheads="1"/>
            </p:cNvSpPr>
            <p:nvPr/>
          </p:nvSpPr>
          <p:spPr bwMode="auto">
            <a:xfrm>
              <a:off x="361" y="1610"/>
              <a:ext cx="3752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4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Difusos                                                                  </a:t>
              </a:r>
            </a:p>
          </p:txBody>
        </p:sp>
        <p:sp>
          <p:nvSpPr>
            <p:cNvPr id="34844" name="Line 118"/>
            <p:cNvSpPr>
              <a:spLocks noChangeShapeType="1"/>
            </p:cNvSpPr>
            <p:nvPr/>
          </p:nvSpPr>
          <p:spPr bwMode="auto">
            <a:xfrm>
              <a:off x="1248" y="1152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pt-BR" sz="24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endParaRPr>
            </a:p>
          </p:txBody>
        </p:sp>
        <p:sp>
          <p:nvSpPr>
            <p:cNvPr id="34845" name="Line 119"/>
            <p:cNvSpPr>
              <a:spLocks noChangeShapeType="1"/>
            </p:cNvSpPr>
            <p:nvPr/>
          </p:nvSpPr>
          <p:spPr bwMode="auto">
            <a:xfrm>
              <a:off x="2544" y="1152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pt-BR" sz="24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endParaRPr>
            </a:p>
          </p:txBody>
        </p:sp>
        <p:sp>
          <p:nvSpPr>
            <p:cNvPr id="34846" name="Line 120"/>
            <p:cNvSpPr>
              <a:spLocks noChangeShapeType="1"/>
            </p:cNvSpPr>
            <p:nvPr/>
          </p:nvSpPr>
          <p:spPr bwMode="auto">
            <a:xfrm>
              <a:off x="3936" y="1152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pt-BR" sz="24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endParaRPr>
            </a:p>
          </p:txBody>
        </p:sp>
        <p:sp>
          <p:nvSpPr>
            <p:cNvPr id="34847" name="Line 121"/>
            <p:cNvSpPr>
              <a:spLocks noChangeShapeType="1"/>
            </p:cNvSpPr>
            <p:nvPr/>
          </p:nvSpPr>
          <p:spPr bwMode="auto">
            <a:xfrm>
              <a:off x="288" y="1920"/>
              <a:ext cx="5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pt-BR" sz="24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endParaRPr>
            </a:p>
          </p:txBody>
        </p:sp>
        <p:sp>
          <p:nvSpPr>
            <p:cNvPr id="34848" name="Text Box 122"/>
            <p:cNvSpPr txBox="1">
              <a:spLocks noChangeArrowheads="1"/>
            </p:cNvSpPr>
            <p:nvPr/>
          </p:nvSpPr>
          <p:spPr bwMode="auto">
            <a:xfrm>
              <a:off x="315" y="1994"/>
              <a:ext cx="3838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4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 Coletivos                                                                </a:t>
              </a:r>
            </a:p>
          </p:txBody>
        </p:sp>
        <p:sp>
          <p:nvSpPr>
            <p:cNvPr id="34849" name="Line 123"/>
            <p:cNvSpPr>
              <a:spLocks noChangeShapeType="1"/>
            </p:cNvSpPr>
            <p:nvPr/>
          </p:nvSpPr>
          <p:spPr bwMode="auto">
            <a:xfrm>
              <a:off x="288" y="2400"/>
              <a:ext cx="5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pt-BR" sz="24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endParaRPr>
            </a:p>
          </p:txBody>
        </p:sp>
        <p:sp>
          <p:nvSpPr>
            <p:cNvPr id="34850" name="Text Box 124"/>
            <p:cNvSpPr txBox="1">
              <a:spLocks noChangeArrowheads="1"/>
            </p:cNvSpPr>
            <p:nvPr/>
          </p:nvSpPr>
          <p:spPr bwMode="auto">
            <a:xfrm>
              <a:off x="288" y="2474"/>
              <a:ext cx="3890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4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Ind. homog.                                                              </a:t>
              </a:r>
            </a:p>
          </p:txBody>
        </p:sp>
      </p:grpSp>
      <p:sp>
        <p:nvSpPr>
          <p:cNvPr id="34945" name="Text Box 129"/>
          <p:cNvSpPr txBox="1">
            <a:spLocks noChangeArrowheads="1"/>
          </p:cNvSpPr>
          <p:nvPr/>
        </p:nvSpPr>
        <p:spPr bwMode="auto">
          <a:xfrm>
            <a:off x="1553028" y="4615536"/>
            <a:ext cx="6705600" cy="369332"/>
          </a:xfrm>
          <a:prstGeom prst="rect">
            <a:avLst/>
          </a:prstGeom>
          <a:solidFill>
            <a:schemeClr val="tx1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Moradores de uma região / contrato de adesão / série com defeito</a:t>
            </a:r>
          </a:p>
        </p:txBody>
      </p:sp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4340225" y="3352800"/>
            <a:ext cx="2247900" cy="609600"/>
            <a:chOff x="2688" y="2112"/>
            <a:chExt cx="1416" cy="384"/>
          </a:xfrm>
        </p:grpSpPr>
        <p:sp>
          <p:nvSpPr>
            <p:cNvPr id="34835" name="Oval 126"/>
            <p:cNvSpPr>
              <a:spLocks noChangeArrowheads="1"/>
            </p:cNvSpPr>
            <p:nvPr/>
          </p:nvSpPr>
          <p:spPr bwMode="auto">
            <a:xfrm>
              <a:off x="2688" y="2112"/>
              <a:ext cx="1344" cy="384"/>
            </a:xfrm>
            <a:prstGeom prst="ellips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pt-BR" sz="24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endParaRPr>
            </a:p>
          </p:txBody>
        </p:sp>
        <p:sp>
          <p:nvSpPr>
            <p:cNvPr id="34836" name="Text Box 130"/>
            <p:cNvSpPr txBox="1">
              <a:spLocks noChangeArrowheads="1"/>
            </p:cNvSpPr>
            <p:nvPr/>
          </p:nvSpPr>
          <p:spPr bwMode="auto">
            <a:xfrm>
              <a:off x="2925" y="2160"/>
              <a:ext cx="11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pt-BR" sz="2400" b="1" i="0" u="none" strike="noStrike" kern="1200" cap="none" spc="0" normalizeH="0" baseline="0" noProof="0">
                  <a:ln>
                    <a:noFill/>
                  </a:ln>
                  <a:solidFill>
                    <a:srgbClr val="00FF00"/>
                  </a:solidFill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rPr>
                <a:t>divisível</a:t>
              </a:r>
              <a:endParaRPr kumimoji="1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endParaRPr>
            </a:p>
          </p:txBody>
        </p:sp>
      </p:grpSp>
      <p:sp>
        <p:nvSpPr>
          <p:cNvPr id="34948" name="Text Box 132"/>
          <p:cNvSpPr txBox="1">
            <a:spLocks noChangeArrowheads="1"/>
          </p:cNvSpPr>
          <p:nvPr/>
        </p:nvSpPr>
        <p:spPr bwMode="auto">
          <a:xfrm>
            <a:off x="4645025" y="1989138"/>
            <a:ext cx="1871663" cy="112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indivisível</a:t>
            </a:r>
          </a:p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indivisível</a:t>
            </a:r>
          </a:p>
        </p:txBody>
      </p:sp>
      <p:grpSp>
        <p:nvGrpSpPr>
          <p:cNvPr id="4" name="Group 134"/>
          <p:cNvGrpSpPr>
            <a:grpSpLocks/>
          </p:cNvGrpSpPr>
          <p:nvPr/>
        </p:nvGrpSpPr>
        <p:grpSpPr bwMode="auto">
          <a:xfrm>
            <a:off x="1979613" y="1981200"/>
            <a:ext cx="2798762" cy="609600"/>
            <a:chOff x="1344" y="1248"/>
            <a:chExt cx="1763" cy="384"/>
          </a:xfrm>
        </p:grpSpPr>
        <p:sp>
          <p:nvSpPr>
            <p:cNvPr id="34833" name="Oval 128"/>
            <p:cNvSpPr>
              <a:spLocks noChangeArrowheads="1"/>
            </p:cNvSpPr>
            <p:nvPr/>
          </p:nvSpPr>
          <p:spPr bwMode="auto">
            <a:xfrm>
              <a:off x="1344" y="1248"/>
              <a:ext cx="1344" cy="384"/>
            </a:xfrm>
            <a:prstGeom prst="ellips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pt-BR" sz="24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endParaRPr>
            </a:p>
          </p:txBody>
        </p:sp>
        <p:sp>
          <p:nvSpPr>
            <p:cNvPr id="34834" name="Text Box 133"/>
            <p:cNvSpPr txBox="1">
              <a:spLocks noChangeArrowheads="1"/>
            </p:cNvSpPr>
            <p:nvPr/>
          </p:nvSpPr>
          <p:spPr bwMode="auto">
            <a:xfrm>
              <a:off x="1519" y="1253"/>
              <a:ext cx="1588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pt-BR" sz="2300" b="1" i="0" u="none" strike="noStrike" kern="1200" cap="none" spc="0" normalizeH="0" baseline="0" noProof="0">
                  <a:ln>
                    <a:noFill/>
                  </a:ln>
                  <a:solidFill>
                    <a:srgbClr val="00FF00"/>
                  </a:solidFill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rPr>
                <a:t>indeterminável</a:t>
              </a:r>
            </a:p>
          </p:txBody>
        </p:sp>
      </p:grpSp>
      <p:sp>
        <p:nvSpPr>
          <p:cNvPr id="34952" name="Text Box 136"/>
          <p:cNvSpPr txBox="1">
            <a:spLocks noChangeArrowheads="1"/>
          </p:cNvSpPr>
          <p:nvPr/>
        </p:nvSpPr>
        <p:spPr bwMode="auto">
          <a:xfrm>
            <a:off x="2247951" y="2706192"/>
            <a:ext cx="2446338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determinável</a:t>
            </a:r>
          </a:p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determinável</a:t>
            </a:r>
          </a:p>
        </p:txBody>
      </p:sp>
      <p:grpSp>
        <p:nvGrpSpPr>
          <p:cNvPr id="5" name="Group 138"/>
          <p:cNvGrpSpPr>
            <a:grpSpLocks/>
          </p:cNvGrpSpPr>
          <p:nvPr/>
        </p:nvGrpSpPr>
        <p:grpSpPr bwMode="auto">
          <a:xfrm>
            <a:off x="6659563" y="2590800"/>
            <a:ext cx="2335212" cy="609600"/>
            <a:chOff x="4176" y="1632"/>
            <a:chExt cx="1471" cy="384"/>
          </a:xfrm>
        </p:grpSpPr>
        <p:sp>
          <p:nvSpPr>
            <p:cNvPr id="34831" name="Oval 127"/>
            <p:cNvSpPr>
              <a:spLocks noChangeArrowheads="1"/>
            </p:cNvSpPr>
            <p:nvPr/>
          </p:nvSpPr>
          <p:spPr bwMode="auto">
            <a:xfrm>
              <a:off x="4176" y="1632"/>
              <a:ext cx="1344" cy="384"/>
            </a:xfrm>
            <a:prstGeom prst="ellips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pt-BR" sz="24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endParaRPr>
            </a:p>
          </p:txBody>
        </p:sp>
        <p:sp>
          <p:nvSpPr>
            <p:cNvPr id="34832" name="Text Box 137"/>
            <p:cNvSpPr txBox="1">
              <a:spLocks noChangeArrowheads="1"/>
            </p:cNvSpPr>
            <p:nvPr/>
          </p:nvSpPr>
          <p:spPr bwMode="auto">
            <a:xfrm>
              <a:off x="4286" y="1661"/>
              <a:ext cx="13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pt-BR" sz="2400" b="1" i="0" u="none" strike="noStrike" kern="1200" cap="none" spc="0" normalizeH="0" baseline="0" noProof="0">
                  <a:ln>
                    <a:noFill/>
                  </a:ln>
                  <a:solidFill>
                    <a:srgbClr val="00FF00"/>
                  </a:solidFill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rPr>
                <a:t>relação jurídica</a:t>
              </a:r>
            </a:p>
          </p:txBody>
        </p:sp>
      </p:grpSp>
      <p:grpSp>
        <p:nvGrpSpPr>
          <p:cNvPr id="6" name="Group 141"/>
          <p:cNvGrpSpPr>
            <a:grpSpLocks/>
          </p:cNvGrpSpPr>
          <p:nvPr/>
        </p:nvGrpSpPr>
        <p:grpSpPr bwMode="auto">
          <a:xfrm>
            <a:off x="6661150" y="1989138"/>
            <a:ext cx="2303463" cy="1968500"/>
            <a:chOff x="4196" y="1253"/>
            <a:chExt cx="1451" cy="1240"/>
          </a:xfrm>
        </p:grpSpPr>
        <p:sp>
          <p:nvSpPr>
            <p:cNvPr id="34829" name="Text Box 139"/>
            <p:cNvSpPr txBox="1">
              <a:spLocks noChangeArrowheads="1"/>
            </p:cNvSpPr>
            <p:nvPr/>
          </p:nvSpPr>
          <p:spPr bwMode="auto">
            <a:xfrm>
              <a:off x="4241" y="2205"/>
              <a:ext cx="140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pt-BR" sz="2400" b="1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rPr>
                <a:t>origem comum</a:t>
              </a:r>
            </a:p>
          </p:txBody>
        </p:sp>
        <p:sp>
          <p:nvSpPr>
            <p:cNvPr id="34830" name="Text Box 140"/>
            <p:cNvSpPr txBox="1">
              <a:spLocks noChangeArrowheads="1"/>
            </p:cNvSpPr>
            <p:nvPr/>
          </p:nvSpPr>
          <p:spPr bwMode="auto">
            <a:xfrm>
              <a:off x="4196" y="1253"/>
              <a:ext cx="140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pt-BR" sz="2400" b="1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rPr>
                <a:t>situação de fato</a:t>
              </a:r>
            </a:p>
          </p:txBody>
        </p:sp>
      </p:grpSp>
      <p:sp>
        <p:nvSpPr>
          <p:cNvPr id="34958" name="AutoShape 14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pt-BR" sz="24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6" name="Text Box 21"/>
          <p:cNvSpPr txBox="1">
            <a:spLocks noChangeArrowheads="1"/>
          </p:cNvSpPr>
          <p:nvPr/>
        </p:nvSpPr>
        <p:spPr bwMode="auto">
          <a:xfrm>
            <a:off x="1131816" y="5100260"/>
            <a:ext cx="7391400" cy="400110"/>
          </a:xfrm>
          <a:prstGeom prst="rect">
            <a:avLst/>
          </a:prstGeom>
          <a:solidFill>
            <a:schemeClr val="tx1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pt-BR" alt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3C2924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 Um só fato pode gerar lesão a mais de um tipo de interesse</a:t>
            </a:r>
          </a:p>
        </p:txBody>
      </p:sp>
      <p:sp>
        <p:nvSpPr>
          <p:cNvPr id="37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9D5C231C-90E0-4CF0-9D08-1CE00708F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6347" y="5741728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pt-BR" sz="24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8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C4BFDFC-57B7-4F60-8ED2-8D4C057B5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5606" y="5746387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pt-BR" sz="24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7" grpId="0"/>
      <p:bldP spid="34945" grpId="0" animBg="1"/>
      <p:bldP spid="34948" grpId="0"/>
      <p:bldP spid="34952" grpId="0"/>
      <p:bldP spid="34958" grpId="0" animBg="1"/>
      <p:bldP spid="36" grpId="0" animBg="1" autoUpdateAnimBg="0"/>
      <p:bldP spid="37" grpId="0" animBg="1"/>
      <p:bldP spid="3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1261FA-408F-4042-97C8-50B314735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729" y="136525"/>
            <a:ext cx="8229600" cy="796950"/>
          </a:xfrm>
        </p:spPr>
        <p:txBody>
          <a:bodyPr/>
          <a:lstStyle/>
          <a:p>
            <a:r>
              <a:rPr lang="pt-BR" dirty="0"/>
              <a:t>Em suma: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FDE7E89-1851-4707-94AF-D58F8899B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041" y="1268760"/>
            <a:ext cx="8507288" cy="5145435"/>
          </a:xfrm>
        </p:spPr>
        <p:txBody>
          <a:bodyPr/>
          <a:lstStyle/>
          <a:p>
            <a:r>
              <a:rPr lang="pt-BR" sz="2400" b="1" dirty="0">
                <a:solidFill>
                  <a:srgbClr val="00FF00"/>
                </a:solidFill>
              </a:rPr>
              <a:t>DIFUSOS</a:t>
            </a:r>
            <a:r>
              <a:rPr lang="pt-BR" sz="2400" dirty="0"/>
              <a:t>: </a:t>
            </a:r>
            <a:r>
              <a:rPr lang="pt-BR" sz="2400" dirty="0">
                <a:solidFill>
                  <a:srgbClr val="FFFF00"/>
                </a:solidFill>
              </a:rPr>
              <a:t>objeto indivisível</a:t>
            </a:r>
            <a:r>
              <a:rPr lang="pt-BR" sz="2400" dirty="0">
                <a:solidFill>
                  <a:srgbClr val="FF9900"/>
                </a:solidFill>
              </a:rPr>
              <a:t>, </a:t>
            </a:r>
            <a:r>
              <a:rPr lang="pt-BR" sz="2400" dirty="0">
                <a:solidFill>
                  <a:srgbClr val="FFFF00"/>
                </a:solidFill>
              </a:rPr>
              <a:t>grupo indeterminável</a:t>
            </a:r>
          </a:p>
          <a:p>
            <a:pPr lvl="1"/>
            <a:r>
              <a:rPr lang="pt-BR" sz="2000" dirty="0">
                <a:solidFill>
                  <a:srgbClr val="FF9900"/>
                </a:solidFill>
              </a:rPr>
              <a:t>Ex.: moradores de uma região (meio ambiente)</a:t>
            </a:r>
          </a:p>
          <a:p>
            <a:pPr lvl="1"/>
            <a:endParaRPr lang="pt-BR" sz="2000" dirty="0">
              <a:solidFill>
                <a:srgbClr val="FFC000"/>
              </a:solidFill>
            </a:endParaRPr>
          </a:p>
          <a:p>
            <a:r>
              <a:rPr lang="pt-BR" sz="2400" b="1" dirty="0">
                <a:solidFill>
                  <a:srgbClr val="00FF00"/>
                </a:solidFill>
              </a:rPr>
              <a:t>COLETIVOS</a:t>
            </a:r>
            <a:r>
              <a:rPr lang="pt-BR" sz="2400" dirty="0"/>
              <a:t>: </a:t>
            </a:r>
            <a:r>
              <a:rPr lang="pt-BR" sz="2400" dirty="0">
                <a:solidFill>
                  <a:srgbClr val="FFFF00"/>
                </a:solidFill>
              </a:rPr>
              <a:t>objeto indivisível</a:t>
            </a:r>
            <a:r>
              <a:rPr lang="pt-BR" sz="2400" dirty="0">
                <a:solidFill>
                  <a:srgbClr val="FF9900"/>
                </a:solidFill>
              </a:rPr>
              <a:t>, </a:t>
            </a:r>
            <a:r>
              <a:rPr lang="pt-BR" sz="2400" dirty="0">
                <a:solidFill>
                  <a:srgbClr val="FFFF00"/>
                </a:solidFill>
              </a:rPr>
              <a:t>grupo determinável</a:t>
            </a:r>
          </a:p>
          <a:p>
            <a:pPr lvl="1"/>
            <a:r>
              <a:rPr lang="pt-BR" sz="2400" dirty="0">
                <a:solidFill>
                  <a:srgbClr val="FF9900"/>
                </a:solidFill>
                <a:ea typeface="+mn-ea"/>
                <a:cs typeface="+mn-cs"/>
              </a:rPr>
              <a:t>Ex.: contrato de adesão (cláusula abusiva)</a:t>
            </a:r>
          </a:p>
          <a:p>
            <a:pPr lvl="1"/>
            <a:endParaRPr lang="pt-BR" sz="2000" dirty="0">
              <a:solidFill>
                <a:srgbClr val="FFC000"/>
              </a:solidFill>
            </a:endParaRPr>
          </a:p>
          <a:p>
            <a:r>
              <a:rPr lang="pt-BR" sz="2400" b="1" dirty="0">
                <a:solidFill>
                  <a:srgbClr val="00FF00"/>
                </a:solidFill>
              </a:rPr>
              <a:t>INDIV. HOMOG.</a:t>
            </a:r>
            <a:r>
              <a:rPr lang="pt-BR" sz="2400" dirty="0"/>
              <a:t>: </a:t>
            </a:r>
            <a:r>
              <a:rPr lang="pt-BR" sz="2400" dirty="0">
                <a:solidFill>
                  <a:srgbClr val="FFFF00"/>
                </a:solidFill>
              </a:rPr>
              <a:t>objeto divisível</a:t>
            </a:r>
            <a:r>
              <a:rPr lang="pt-BR" sz="2400" dirty="0">
                <a:solidFill>
                  <a:srgbClr val="FF9900"/>
                </a:solidFill>
              </a:rPr>
              <a:t>, </a:t>
            </a:r>
            <a:r>
              <a:rPr lang="pt-BR" sz="2400" dirty="0">
                <a:solidFill>
                  <a:srgbClr val="FFFF00"/>
                </a:solidFill>
              </a:rPr>
              <a:t>grupo determinável</a:t>
            </a:r>
          </a:p>
          <a:p>
            <a:pPr lvl="1"/>
            <a:r>
              <a:rPr lang="pt-BR" sz="2400" dirty="0">
                <a:solidFill>
                  <a:srgbClr val="FF9900"/>
                </a:solidFill>
                <a:ea typeface="+mn-ea"/>
                <a:cs typeface="+mn-cs"/>
              </a:rPr>
              <a:t>Ex.: produto em série com defeito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1BB62AC-693B-41C3-A357-8DA4F9B63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BCF5-8E83-4F21-8127-21E6EAB6BDB8}" type="slidenum">
              <a:rPr lang="pt-BR" altLang="pt-BR" smtClean="0"/>
              <a:pPr/>
              <a:t>39</a:t>
            </a:fld>
            <a:endParaRPr lang="pt-BR" altLang="pt-BR"/>
          </a:p>
        </p:txBody>
      </p:sp>
      <p:grpSp>
        <p:nvGrpSpPr>
          <p:cNvPr id="24" name="Group 5">
            <a:extLst>
              <a:ext uri="{FF2B5EF4-FFF2-40B4-BE49-F238E27FC236}">
                <a16:creationId xmlns:a16="http://schemas.microsoft.com/office/drawing/2014/main" id="{84A4F8E6-853A-489A-90AC-BAED51417951}"/>
              </a:ext>
            </a:extLst>
          </p:cNvPr>
          <p:cNvGrpSpPr>
            <a:grpSpLocks/>
          </p:cNvGrpSpPr>
          <p:nvPr/>
        </p:nvGrpSpPr>
        <p:grpSpPr bwMode="auto">
          <a:xfrm>
            <a:off x="5148064" y="5633077"/>
            <a:ext cx="1219200" cy="381000"/>
            <a:chOff x="3552" y="3600"/>
            <a:chExt cx="768" cy="240"/>
          </a:xfrm>
        </p:grpSpPr>
        <p:sp>
          <p:nvSpPr>
            <p:cNvPr id="25" name="AutoShape 6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DDDA8A73-A04E-426E-BF6C-C130DA0498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3600"/>
              <a:ext cx="288" cy="240"/>
            </a:xfrm>
            <a:prstGeom prst="actionButtonBlan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Char char="•"/>
                <a:defRPr sz="3200">
                  <a:solidFill>
                    <a:srgbClr val="CC99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rgbClr val="00FF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rgbClr val="FF99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Char char="–"/>
              </a:pPr>
              <a:endParaRPr lang="pt-BR" altLang="pt-BR" sz="2800">
                <a:solidFill>
                  <a:schemeClr val="tx1"/>
                </a:solidFill>
              </a:endParaRPr>
            </a:p>
          </p:txBody>
        </p:sp>
        <p:sp>
          <p:nvSpPr>
            <p:cNvPr id="26" name="AutoShape 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6D2CC748-F0FF-446A-98DD-99431CD9C6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600"/>
              <a:ext cx="288" cy="240"/>
            </a:xfrm>
            <a:prstGeom prst="actionButtonBlan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Char char="•"/>
                <a:defRPr sz="3200">
                  <a:solidFill>
                    <a:srgbClr val="CC99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rgbClr val="00FF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rgbClr val="FF99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Char char="–"/>
              </a:pPr>
              <a:endParaRPr lang="pt-BR" altLang="pt-BR" sz="280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 5">
            <a:extLst>
              <a:ext uri="{FF2B5EF4-FFF2-40B4-BE49-F238E27FC236}">
                <a16:creationId xmlns:a16="http://schemas.microsoft.com/office/drawing/2014/main" id="{05B471E5-B95D-41E5-8C69-EC6B6ACAC95C}"/>
              </a:ext>
            </a:extLst>
          </p:cNvPr>
          <p:cNvGrpSpPr>
            <a:grpSpLocks/>
          </p:cNvGrpSpPr>
          <p:nvPr/>
        </p:nvGrpSpPr>
        <p:grpSpPr bwMode="auto">
          <a:xfrm>
            <a:off x="6662591" y="5633077"/>
            <a:ext cx="1219200" cy="381000"/>
            <a:chOff x="3552" y="3600"/>
            <a:chExt cx="768" cy="240"/>
          </a:xfrm>
        </p:grpSpPr>
        <p:sp>
          <p:nvSpPr>
            <p:cNvPr id="28" name="AutoShape 6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AF68A60C-D43C-4B9C-BA1B-E28143694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3600"/>
              <a:ext cx="288" cy="240"/>
            </a:xfrm>
            <a:prstGeom prst="actionButtonBlan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Char char="•"/>
                <a:defRPr sz="3200">
                  <a:solidFill>
                    <a:srgbClr val="CC99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rgbClr val="00FF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rgbClr val="FF99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Char char="–"/>
              </a:pPr>
              <a:endParaRPr lang="pt-BR" altLang="pt-BR" sz="2800">
                <a:solidFill>
                  <a:schemeClr val="tx1"/>
                </a:solidFill>
              </a:endParaRPr>
            </a:p>
          </p:txBody>
        </p:sp>
        <p:sp>
          <p:nvSpPr>
            <p:cNvPr id="29" name="AutoShape 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FBFE7979-22EF-4FE8-9E4E-3009C6A465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600"/>
              <a:ext cx="288" cy="240"/>
            </a:xfrm>
            <a:prstGeom prst="actionButtonBlan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Char char="•"/>
                <a:defRPr sz="3200">
                  <a:solidFill>
                    <a:srgbClr val="CC99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rgbClr val="00FF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rgbClr val="FF99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Char char="–"/>
              </a:pPr>
              <a:endParaRPr lang="pt-BR" altLang="pt-BR" sz="28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603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Número de Slide 5">
            <a:extLst>
              <a:ext uri="{FF2B5EF4-FFF2-40B4-BE49-F238E27FC236}">
                <a16:creationId xmlns:a16="http://schemas.microsoft.com/office/drawing/2014/main" id="{369138D1-937C-4920-85C7-D17FC17FA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F1F73726-81B6-4479-B582-22C98EEE0CEA}" type="slidenum">
              <a:rPr lang="pt-BR" altLang="pt-BR" sz="1400">
                <a:solidFill>
                  <a:srgbClr val="FF9900"/>
                </a:solidFill>
              </a:rPr>
              <a:pPr eaLnBrk="1" hangingPunct="1">
                <a:buFontTx/>
                <a:buNone/>
              </a:pPr>
              <a:t>4</a:t>
            </a:fld>
            <a:endParaRPr lang="pt-BR" altLang="pt-BR" sz="1400">
              <a:solidFill>
                <a:srgbClr val="FF9900"/>
              </a:solidFill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AF9B17B8-4C55-4E93-B0AB-B33CA1E6931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152400"/>
            <a:ext cx="7772400" cy="685800"/>
          </a:xfrm>
        </p:spPr>
        <p:txBody>
          <a:bodyPr/>
          <a:lstStyle/>
          <a:p>
            <a:pPr eaLnBrk="1" hangingPunct="1"/>
            <a:r>
              <a:rPr lang="pt-BR" altLang="pt-BR" b="1" dirty="0">
                <a:sym typeface="Symbol" panose="05050102010706020507" pitchFamily="18" charset="2"/>
              </a:rPr>
              <a:t>Como surgiu o IC ?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AA9D001-4910-4D92-A87C-1795473D6EA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952" y="940345"/>
            <a:ext cx="9036496" cy="5192167"/>
          </a:xfrm>
        </p:spPr>
        <p:txBody>
          <a:bodyPr/>
          <a:lstStyle/>
          <a:p>
            <a:pPr lvl="1" algn="l" eaLnBrk="1" hangingPunct="1">
              <a:lnSpc>
                <a:spcPct val="200000"/>
              </a:lnSpc>
              <a:defRPr/>
            </a:pPr>
            <a:r>
              <a:rPr lang="pt-BR" dirty="0"/>
              <a:t>— </a:t>
            </a:r>
            <a:r>
              <a:rPr lang="pt-BR" altLang="pt-BR" b="1" dirty="0">
                <a:sym typeface="Symbol" pitchFamily="18" charset="2"/>
              </a:rPr>
              <a:t>Assim como o advogado se prepara p/ acionar</a:t>
            </a:r>
          </a:p>
          <a:p>
            <a:pPr lvl="1" algn="l" eaLnBrk="1" hangingPunct="1">
              <a:lnSpc>
                <a:spcPct val="200000"/>
              </a:lnSpc>
              <a:defRPr/>
            </a:pPr>
            <a:r>
              <a:rPr lang="pt-BR" dirty="0"/>
              <a:t>— </a:t>
            </a:r>
            <a:r>
              <a:rPr lang="pt-BR" altLang="pt-BR" b="1" dirty="0">
                <a:sym typeface="Symbol" pitchFamily="18" charset="2"/>
              </a:rPr>
              <a:t>o Ministério Público tb precisa se preparar</a:t>
            </a:r>
            <a:endParaRPr lang="pt-BR" altLang="pt-BR" b="1" dirty="0">
              <a:solidFill>
                <a:schemeClr val="accent1"/>
              </a:solidFill>
              <a:sym typeface="Symbol" pitchFamily="18" charset="2"/>
            </a:endParaRPr>
          </a:p>
          <a:p>
            <a:pPr lvl="2" algn="l" eaLnBrk="1" hangingPunct="1">
              <a:lnSpc>
                <a:spcPct val="200000"/>
              </a:lnSpc>
              <a:defRPr/>
            </a:pPr>
            <a:r>
              <a:rPr lang="pt-BR" altLang="pt-BR" sz="1800" b="1" dirty="0">
                <a:solidFill>
                  <a:srgbClr val="FFFF00"/>
                </a:solidFill>
                <a:sym typeface="Symbol" pitchFamily="18" charset="2"/>
              </a:rPr>
              <a:t></a:t>
            </a:r>
            <a:r>
              <a:rPr lang="pt-BR" altLang="pt-BR" b="1" dirty="0">
                <a:solidFill>
                  <a:srgbClr val="FFFF00"/>
                </a:solidFill>
                <a:sym typeface="Symbol" pitchFamily="18" charset="2"/>
              </a:rPr>
              <a:t>   </a:t>
            </a:r>
            <a:r>
              <a:rPr lang="pt-BR" altLang="pt-BR" sz="2000" b="1" dirty="0">
                <a:solidFill>
                  <a:srgbClr val="F6E836"/>
                </a:solidFill>
                <a:sym typeface="Symbol" pitchFamily="18" charset="2"/>
              </a:rPr>
              <a:t>na área criminal</a:t>
            </a:r>
            <a:r>
              <a:rPr lang="pt-BR" altLang="pt-BR" sz="2000" b="1" dirty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pt-BR" altLang="pt-BR" sz="2000" b="1" dirty="0">
                <a:latin typeface="Symbol" pitchFamily="18" charset="2"/>
                <a:sym typeface="Symbol" pitchFamily="18" charset="2"/>
              </a:rPr>
              <a:t></a:t>
            </a:r>
            <a:r>
              <a:rPr lang="pt-BR" altLang="pt-BR" sz="2000" b="1" dirty="0">
                <a:sym typeface="Symbol" pitchFamily="18" charset="2"/>
              </a:rPr>
              <a:t> </a:t>
            </a:r>
            <a:r>
              <a:rPr lang="pt-BR" altLang="pt-BR" sz="1800" b="1" dirty="0">
                <a:sym typeface="Symbol" pitchFamily="18" charset="2"/>
              </a:rPr>
              <a:t>já tinha o inquérito policial</a:t>
            </a:r>
          </a:p>
          <a:p>
            <a:pPr marL="1257300" lvl="2" indent="-342900" algn="l" eaLnBrk="1" hangingPunct="1">
              <a:lnSpc>
                <a:spcPct val="200000"/>
              </a:lnSpc>
              <a:buFont typeface="Symbol" pitchFamily="18" charset="2"/>
              <a:buChar char="·"/>
              <a:defRPr/>
            </a:pPr>
            <a:r>
              <a:rPr lang="pt-BR" altLang="pt-BR" sz="2000" b="1" dirty="0">
                <a:solidFill>
                  <a:srgbClr val="F6E836"/>
                </a:solidFill>
                <a:sym typeface="Symbol" pitchFamily="18" charset="2"/>
              </a:rPr>
              <a:t>e na área </a:t>
            </a:r>
            <a:r>
              <a:rPr lang="pt-BR" altLang="pt-BR" sz="2000" b="1" dirty="0">
                <a:solidFill>
                  <a:srgbClr val="FFFF00"/>
                </a:solidFill>
                <a:sym typeface="Symbol" pitchFamily="18" charset="2"/>
              </a:rPr>
              <a:t>cível</a:t>
            </a:r>
            <a:r>
              <a:rPr lang="pt-BR" altLang="pt-BR" sz="2000" b="1" dirty="0">
                <a:solidFill>
                  <a:srgbClr val="F6E836"/>
                </a:solidFill>
                <a:sym typeface="Symbol" pitchFamily="18" charset="2"/>
              </a:rPr>
              <a:t> ?</a:t>
            </a:r>
            <a:r>
              <a:rPr lang="pt-BR" altLang="pt-BR" sz="2000" b="1" dirty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pt-BR" altLang="pt-BR" sz="2000" b="1" dirty="0">
                <a:latin typeface="Symbol" pitchFamily="18" charset="2"/>
                <a:sym typeface="Symbol" pitchFamily="18" charset="2"/>
              </a:rPr>
              <a:t></a:t>
            </a:r>
            <a:r>
              <a:rPr lang="pt-BR" altLang="pt-BR" sz="2000" b="1" dirty="0">
                <a:sym typeface="Symbol" pitchFamily="18" charset="2"/>
              </a:rPr>
              <a:t> </a:t>
            </a:r>
            <a:r>
              <a:rPr lang="pt-BR" altLang="pt-BR" sz="1800" b="1" dirty="0">
                <a:sym typeface="Symbol" pitchFamily="18" charset="2"/>
              </a:rPr>
              <a:t>até 1980 havia uma grande lacuna</a:t>
            </a:r>
          </a:p>
          <a:p>
            <a:pPr lvl="1" algn="l" eaLnBrk="1" hangingPunct="1">
              <a:lnSpc>
                <a:spcPct val="200000"/>
              </a:lnSpc>
              <a:defRPr/>
            </a:pPr>
            <a:r>
              <a:rPr lang="pt-BR" sz="2400" dirty="0"/>
              <a:t>— </a:t>
            </a:r>
            <a:r>
              <a:rPr lang="pt-BR" altLang="pt-BR" b="1" dirty="0"/>
              <a:t>Para a atuação ser eficaz </a:t>
            </a:r>
            <a:r>
              <a:rPr lang="pt-BR" altLang="pt-BR" sz="2400" dirty="0">
                <a:solidFill>
                  <a:srgbClr val="FFC000"/>
                </a:solidFill>
              </a:rPr>
              <a:t>⇒</a:t>
            </a:r>
            <a:r>
              <a:rPr lang="pt-BR" altLang="pt-BR" sz="2400" dirty="0"/>
              <a:t> </a:t>
            </a:r>
            <a:r>
              <a:rPr lang="pt-BR" altLang="pt-BR" sz="2400" dirty="0">
                <a:solidFill>
                  <a:srgbClr val="F6E836"/>
                </a:solidFill>
              </a:rPr>
              <a:t>investigação direta</a:t>
            </a:r>
          </a:p>
        </p:txBody>
      </p:sp>
      <p:sp>
        <p:nvSpPr>
          <p:cNvPr id="7172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968A6BD6-DDE3-43AD-BE33-5A431A7A1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717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C67342-081B-4E0B-8553-B340C311A285}" type="slidenum">
              <a:rPr lang="pt-BR"/>
              <a:pPr>
                <a:defRPr/>
              </a:pPr>
              <a:t>40</a:t>
            </a:fld>
            <a:endParaRPr lang="pt-BR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44624"/>
            <a:ext cx="7344816" cy="1295400"/>
          </a:xfrm>
        </p:spPr>
        <p:txBody>
          <a:bodyPr/>
          <a:lstStyle/>
          <a:p>
            <a:pPr algn="l" eaLnBrk="1" hangingPunct="1"/>
            <a:r>
              <a:rPr lang="pt-BR" altLang="pt-BR" dirty="0"/>
              <a:t>A questão da </a:t>
            </a:r>
            <a:r>
              <a:rPr lang="pt-BR" altLang="pt-BR" u="sng" dirty="0">
                <a:solidFill>
                  <a:srgbClr val="FFFF00"/>
                </a:solidFill>
              </a:rPr>
              <a:t>divisibilidade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295400"/>
            <a:ext cx="7927032" cy="4509864"/>
          </a:xfrm>
        </p:spPr>
        <p:txBody>
          <a:bodyPr/>
          <a:lstStyle/>
          <a:p>
            <a:pPr eaLnBrk="1" hangingPunct="1">
              <a:defRPr/>
            </a:pPr>
            <a:r>
              <a:rPr lang="pt-BR" sz="2800" b="1" dirty="0">
                <a:solidFill>
                  <a:srgbClr val="FFFF00"/>
                </a:solidFill>
              </a:rPr>
              <a:t>Interesses </a:t>
            </a:r>
            <a:r>
              <a:rPr lang="pt-BR" sz="2800" b="1" u="sng" dirty="0">
                <a:solidFill>
                  <a:srgbClr val="FFFF00"/>
                </a:solidFill>
              </a:rPr>
              <a:t>indivisíveis</a:t>
            </a:r>
            <a:r>
              <a:rPr lang="pt-BR" sz="2800" b="1" dirty="0">
                <a:solidFill>
                  <a:srgbClr val="FFFF00"/>
                </a:solidFill>
              </a:rPr>
              <a:t> </a:t>
            </a:r>
            <a:r>
              <a:rPr lang="pt-BR" sz="2800" b="1" dirty="0">
                <a:solidFill>
                  <a:srgbClr val="FFFF00"/>
                </a:solidFill>
                <a:latin typeface="Symbol" pitchFamily="18" charset="2"/>
              </a:rPr>
              <a:t> </a:t>
            </a:r>
            <a:r>
              <a:rPr lang="pt-BR" sz="2800" b="1" dirty="0">
                <a:solidFill>
                  <a:srgbClr val="FFFF00"/>
                </a:solidFill>
              </a:rPr>
              <a:t> </a:t>
            </a:r>
            <a:r>
              <a:rPr lang="pt-BR" sz="2400" dirty="0">
                <a:solidFill>
                  <a:srgbClr val="FF9900"/>
                </a:solidFill>
              </a:rPr>
              <a:t>o proveito vai para o</a:t>
            </a:r>
            <a:r>
              <a:rPr lang="pt-BR" sz="2800" b="1" dirty="0"/>
              <a:t> </a:t>
            </a:r>
            <a:r>
              <a:rPr lang="pt-BR" sz="2800" b="1" u="sng" dirty="0">
                <a:solidFill>
                  <a:srgbClr val="45C327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fundo</a:t>
            </a:r>
            <a:r>
              <a:rPr lang="pt-BR" sz="2800" b="1" dirty="0"/>
              <a:t>  </a:t>
            </a:r>
            <a:r>
              <a:rPr lang="pt-BR" sz="2400" dirty="0">
                <a:solidFill>
                  <a:srgbClr val="FF9900"/>
                </a:solidFill>
              </a:rPr>
              <a:t>destinado a reconstituir o bem lesado (ex.: difusos)</a:t>
            </a:r>
          </a:p>
          <a:p>
            <a:pPr eaLnBrk="1" hangingPunct="1">
              <a:defRPr/>
            </a:pPr>
            <a:endParaRPr lang="pt-BR" sz="2400" dirty="0">
              <a:solidFill>
                <a:srgbClr val="FF9900"/>
              </a:solidFill>
            </a:endParaRPr>
          </a:p>
          <a:p>
            <a:pPr eaLnBrk="1" hangingPunct="1">
              <a:lnSpc>
                <a:spcPct val="130000"/>
              </a:lnSpc>
              <a:defRPr/>
            </a:pPr>
            <a:r>
              <a:rPr lang="pt-BR" sz="2800" b="1" dirty="0">
                <a:solidFill>
                  <a:srgbClr val="FFFF00"/>
                </a:solidFill>
              </a:rPr>
              <a:t>Interesses divisíveis </a:t>
            </a:r>
            <a:r>
              <a:rPr lang="pt-BR" sz="2400" b="1" dirty="0">
                <a:solidFill>
                  <a:srgbClr val="FFFF00"/>
                </a:solidFill>
                <a:latin typeface="Symbol" pitchFamily="18" charset="2"/>
              </a:rPr>
              <a:t></a:t>
            </a:r>
            <a:r>
              <a:rPr lang="pt-BR" sz="2400" dirty="0">
                <a:solidFill>
                  <a:srgbClr val="FF9900"/>
                </a:solidFill>
              </a:rPr>
              <a:t> o proveito será dividido entre os lesados ou sucessores (interesses individuais homogêneos)</a:t>
            </a:r>
          </a:p>
          <a:p>
            <a:pPr lvl="1" eaLnBrk="1" hangingPunct="1">
              <a:lnSpc>
                <a:spcPct val="130000"/>
              </a:lnSpc>
              <a:defRPr/>
            </a:pPr>
            <a:r>
              <a:rPr lang="pt-BR" sz="1800" b="1" dirty="0">
                <a:solidFill>
                  <a:srgbClr val="45C327"/>
                </a:solidFill>
              </a:rPr>
              <a:t>Liquidação e cumprimento da sentença em autos próprios</a:t>
            </a:r>
          </a:p>
          <a:p>
            <a:pPr lvl="1" eaLnBrk="1" hangingPunct="1">
              <a:lnSpc>
                <a:spcPct val="130000"/>
              </a:lnSpc>
              <a:defRPr/>
            </a:pPr>
            <a:r>
              <a:rPr lang="pt-BR" sz="1800" b="1" dirty="0">
                <a:solidFill>
                  <a:srgbClr val="45C327"/>
                </a:solidFill>
              </a:rPr>
              <a:t>Se sobrar… </a:t>
            </a:r>
            <a:r>
              <a:rPr lang="pt-BR" sz="1800" b="1" dirty="0">
                <a:latin typeface="Symbol" pitchFamily="18" charset="2"/>
              </a:rPr>
              <a:t> </a:t>
            </a:r>
            <a:r>
              <a:rPr lang="pt-BR" sz="1800" b="1" dirty="0">
                <a:solidFill>
                  <a:srgbClr val="45C327"/>
                </a:solidFill>
              </a:rPr>
              <a:t> </a:t>
            </a:r>
            <a:r>
              <a:rPr lang="pt-BR" sz="1800" b="1" u="sng" dirty="0">
                <a:solidFill>
                  <a:srgbClr val="45C327"/>
                </a:solidFill>
              </a:rPr>
              <a:t>fundo</a:t>
            </a:r>
          </a:p>
        </p:txBody>
      </p:sp>
      <p:sp>
        <p:nvSpPr>
          <p:cNvPr id="14029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920C53-9A8F-41E2-9E79-E39DFBF934ED}" type="slidenum">
              <a:rPr lang="pt-BR"/>
              <a:pPr>
                <a:defRPr/>
              </a:pPr>
              <a:t>41</a:t>
            </a:fld>
            <a:endParaRPr lang="pt-BR" dirty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4919"/>
            <a:ext cx="7344816" cy="1295400"/>
          </a:xfrm>
        </p:spPr>
        <p:txBody>
          <a:bodyPr/>
          <a:lstStyle/>
          <a:p>
            <a:pPr eaLnBrk="1" hangingPunct="1"/>
            <a:r>
              <a:rPr lang="pt-BR" altLang="pt-BR" sz="4000" dirty="0"/>
              <a:t>No tocante à ACP:</a:t>
            </a:r>
            <a:br>
              <a:rPr lang="pt-BR" altLang="pt-BR" sz="4000" dirty="0"/>
            </a:br>
            <a:r>
              <a:rPr lang="pt-BR" altLang="pt-BR" sz="4000" dirty="0">
                <a:solidFill>
                  <a:srgbClr val="FFFF00"/>
                </a:solidFill>
              </a:rPr>
              <a:t>Há vários </a:t>
            </a:r>
            <a:r>
              <a:rPr lang="pt-BR" altLang="pt-BR" u="sng" dirty="0">
                <a:solidFill>
                  <a:srgbClr val="FFFF00"/>
                </a:solidFill>
              </a:rPr>
              <a:t>legitimados ativos</a:t>
            </a:r>
            <a:endParaRPr lang="pt-BR" altLang="pt-BR" sz="4000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39888"/>
            <a:ext cx="813048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dirty="0">
                <a:solidFill>
                  <a:srgbClr val="FFC000"/>
                </a:solidFill>
              </a:rPr>
              <a:t>Ministério Público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dirty="0">
                <a:solidFill>
                  <a:srgbClr val="FFC000"/>
                </a:solidFill>
              </a:rPr>
              <a:t>Defensoria Pública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dirty="0">
                <a:solidFill>
                  <a:srgbClr val="FFC000"/>
                </a:solidFill>
              </a:rPr>
              <a:t>União / Estados / Municípios / DF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dirty="0">
                <a:solidFill>
                  <a:srgbClr val="FFC000"/>
                </a:solidFill>
              </a:rPr>
              <a:t>Autarquias, empresas públicas, </a:t>
            </a:r>
            <a:r>
              <a:rPr lang="pt-BR" altLang="pt-BR" sz="2400" dirty="0" err="1">
                <a:solidFill>
                  <a:srgbClr val="FFC000"/>
                </a:solidFill>
              </a:rPr>
              <a:t>socied</a:t>
            </a:r>
            <a:r>
              <a:rPr lang="pt-BR" altLang="pt-BR" sz="2400" dirty="0">
                <a:solidFill>
                  <a:srgbClr val="FFC000"/>
                </a:solidFill>
              </a:rPr>
              <a:t>. econ. mista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dirty="0">
                <a:solidFill>
                  <a:srgbClr val="FFC000"/>
                </a:solidFill>
              </a:rPr>
              <a:t>Fundações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dirty="0">
                <a:solidFill>
                  <a:srgbClr val="FFC000"/>
                </a:solidFill>
              </a:rPr>
              <a:t>Órgãos públicos sem personalidade jurídica (CDC)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dirty="0">
                <a:solidFill>
                  <a:srgbClr val="FFC000"/>
                </a:solidFill>
              </a:rPr>
              <a:t>Associações civis</a:t>
            </a:r>
          </a:p>
        </p:txBody>
      </p:sp>
      <p:sp>
        <p:nvSpPr>
          <p:cNvPr id="13824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Espaço Reservado para Número de Slide 3">
            <a:extLst>
              <a:ext uri="{FF2B5EF4-FFF2-40B4-BE49-F238E27FC236}">
                <a16:creationId xmlns:a16="http://schemas.microsoft.com/office/drawing/2014/main" id="{2D5D910B-B198-4249-A237-0127A5330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CA86BCF5-8E83-4F21-8127-21E6EAB6BDB8}" type="slidenum">
              <a:rPr lang="pt-BR" altLang="pt-BR" smtClean="0"/>
              <a:pPr/>
              <a:t>41</a:t>
            </a:fld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BE9B-243D-459C-ABCE-1CA96FFDA89C}" type="slidenum">
              <a:rPr lang="pt-BR"/>
              <a:pPr>
                <a:defRPr/>
              </a:pPr>
              <a:t>42</a:t>
            </a:fld>
            <a:endParaRPr lang="pt-BR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136525"/>
            <a:ext cx="7016824" cy="1295400"/>
          </a:xfrm>
        </p:spPr>
        <p:txBody>
          <a:bodyPr/>
          <a:lstStyle/>
          <a:p>
            <a:pPr eaLnBrk="1" hangingPunct="1"/>
            <a:r>
              <a:rPr lang="pt-BR" altLang="pt-BR" dirty="0">
                <a:solidFill>
                  <a:srgbClr val="FFFF00"/>
                </a:solidFill>
              </a:rPr>
              <a:t>Legitimação ativa do MP </a:t>
            </a:r>
            <a:r>
              <a:rPr lang="pt-BR" altLang="pt-BR" sz="2400" dirty="0">
                <a:solidFill>
                  <a:srgbClr val="FFFF00"/>
                </a:solidFill>
                <a:sym typeface="Wingdings"/>
              </a:rPr>
              <a:t>(1)</a:t>
            </a:r>
            <a:endParaRPr lang="pt-BR" altLang="pt-BR" dirty="0">
              <a:solidFill>
                <a:srgbClr val="FFFF00"/>
              </a:solidFill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268760"/>
            <a:ext cx="8735888" cy="475104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BR" altLang="pt-BR" sz="2400" b="1" dirty="0">
                <a:solidFill>
                  <a:srgbClr val="FF9900"/>
                </a:solidFill>
              </a:rPr>
              <a:t>Difusos e coletivos </a:t>
            </a:r>
            <a:r>
              <a:rPr lang="pt-BR" altLang="pt-BR" sz="2400" b="1" dirty="0">
                <a:solidFill>
                  <a:srgbClr val="FFFF00"/>
                </a:solidFill>
              </a:rPr>
              <a:t>- </a:t>
            </a:r>
            <a:r>
              <a:rPr lang="pt-BR" dirty="0">
                <a:solidFill>
                  <a:srgbClr val="FFFF00"/>
                </a:solidFill>
                <a:sym typeface="Wingdings"/>
              </a:rPr>
              <a:t> </a:t>
            </a:r>
            <a:r>
              <a:rPr lang="pt-BR" sz="2000" dirty="0">
                <a:solidFill>
                  <a:srgbClr val="FFFF00"/>
                </a:solidFill>
                <a:sym typeface="Wingdings"/>
              </a:rPr>
              <a:t>(CF art. 129, III)</a:t>
            </a:r>
            <a:endParaRPr lang="pt-BR" dirty="0">
              <a:solidFill>
                <a:srgbClr val="FFFF00"/>
              </a:solidFill>
            </a:endParaRPr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altLang="pt-BR" sz="2200" b="1" dirty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BR" altLang="pt-BR" sz="2400" b="1" dirty="0">
                <a:solidFill>
                  <a:srgbClr val="FF9900"/>
                </a:solidFill>
              </a:rPr>
              <a:t>Individuais homogêneos</a:t>
            </a:r>
            <a:r>
              <a:rPr lang="pt-BR" altLang="pt-BR" sz="2400" dirty="0">
                <a:solidFill>
                  <a:srgbClr val="FF9900"/>
                </a:solidFill>
              </a:rPr>
              <a:t> </a:t>
            </a:r>
            <a:r>
              <a:rPr lang="pt-BR" altLang="pt-BR" sz="2400" b="1" dirty="0">
                <a:solidFill>
                  <a:srgbClr val="FFFF00"/>
                </a:solidFill>
              </a:rPr>
              <a:t>?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pt-BR" altLang="pt-BR" sz="2200" b="1" dirty="0">
              <a:solidFill>
                <a:srgbClr val="FFFF00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altLang="pt-BR" sz="2400" dirty="0">
                <a:solidFill>
                  <a:srgbClr val="FF9900"/>
                </a:solidFill>
                <a:ea typeface="+mn-ea"/>
                <a:cs typeface="+mn-cs"/>
              </a:rPr>
              <a:t>Correntes</a:t>
            </a:r>
          </a:p>
          <a:p>
            <a:pPr marL="457200" lvl="1" indent="0" eaLnBrk="1" hangingPunct="1">
              <a:lnSpc>
                <a:spcPct val="150000"/>
              </a:lnSpc>
              <a:buNone/>
              <a:defRPr/>
            </a:pPr>
            <a:r>
              <a:rPr lang="pt-BR" altLang="pt-BR" sz="2000" b="1" dirty="0">
                <a:solidFill>
                  <a:srgbClr val="FFFF00"/>
                </a:solidFill>
              </a:rPr>
              <a:t>	</a:t>
            </a:r>
            <a:r>
              <a:rPr lang="pt-BR" altLang="pt-BR" sz="1800" b="1" dirty="0">
                <a:solidFill>
                  <a:srgbClr val="FFFF00"/>
                </a:solidFill>
              </a:rPr>
              <a:t>a) int. ind. homogêneos </a:t>
            </a:r>
            <a:r>
              <a:rPr lang="pt-BR" altLang="pt-BR" sz="1800" b="1" u="sng" dirty="0">
                <a:solidFill>
                  <a:srgbClr val="FFFF00"/>
                </a:solidFill>
              </a:rPr>
              <a:t>sempre</a:t>
            </a:r>
            <a:r>
              <a:rPr lang="pt-BR" altLang="pt-BR" sz="1800" b="1" dirty="0">
                <a:solidFill>
                  <a:srgbClr val="FFFF00"/>
                </a:solidFill>
              </a:rPr>
              <a:t> c/o espécie de </a:t>
            </a:r>
            <a:r>
              <a:rPr lang="pt-BR" altLang="pt-BR" sz="1800" b="1" u="sng" dirty="0">
                <a:solidFill>
                  <a:srgbClr val="FFFF00"/>
                </a:solidFill>
              </a:rPr>
              <a:t>interesses coletivos</a:t>
            </a:r>
          </a:p>
          <a:p>
            <a:pPr marL="457200" lvl="1" indent="0" eaLnBrk="1" hangingPunct="1">
              <a:lnSpc>
                <a:spcPct val="150000"/>
              </a:lnSpc>
              <a:buNone/>
              <a:defRPr/>
            </a:pPr>
            <a:r>
              <a:rPr lang="pt-BR" altLang="pt-BR" sz="1800" b="1" dirty="0">
                <a:solidFill>
                  <a:srgbClr val="FFFF00"/>
                </a:solidFill>
              </a:rPr>
              <a:t>	b) int. ind. homogêneos </a:t>
            </a:r>
            <a:r>
              <a:rPr lang="pt-BR" altLang="pt-BR" sz="1800" b="1" u="sng" dirty="0">
                <a:solidFill>
                  <a:srgbClr val="FFFF00"/>
                </a:solidFill>
              </a:rPr>
              <a:t>só</a:t>
            </a:r>
            <a:r>
              <a:rPr lang="pt-BR" altLang="pt-BR" sz="1800" b="1" dirty="0">
                <a:solidFill>
                  <a:srgbClr val="FFFF00"/>
                </a:solidFill>
              </a:rPr>
              <a:t> </a:t>
            </a:r>
            <a:r>
              <a:rPr lang="pt-BR" altLang="pt-BR" sz="1800" b="1" dirty="0" err="1">
                <a:solidFill>
                  <a:srgbClr val="FFFF00"/>
                </a:solidFill>
              </a:rPr>
              <a:t>qd</a:t>
            </a:r>
            <a:r>
              <a:rPr lang="pt-BR" altLang="pt-BR" sz="1800" b="1" dirty="0">
                <a:solidFill>
                  <a:srgbClr val="FFFF00"/>
                </a:solidFill>
              </a:rPr>
              <a:t> interesses de </a:t>
            </a:r>
            <a:r>
              <a:rPr lang="pt-BR" altLang="pt-BR" sz="1800" b="1" u="sng" dirty="0">
                <a:solidFill>
                  <a:srgbClr val="FFFF00"/>
                </a:solidFill>
              </a:rPr>
              <a:t>consumidores</a:t>
            </a:r>
          </a:p>
          <a:p>
            <a:pPr marL="457200" lvl="1" indent="0" eaLnBrk="1" hangingPunct="1">
              <a:lnSpc>
                <a:spcPct val="150000"/>
              </a:lnSpc>
              <a:buNone/>
              <a:defRPr/>
            </a:pPr>
            <a:r>
              <a:rPr lang="pt-BR" altLang="pt-BR" sz="1800" b="1" dirty="0">
                <a:solidFill>
                  <a:srgbClr val="FFFF00"/>
                </a:solidFill>
              </a:rPr>
              <a:t>	c) int. ind. homogêneos </a:t>
            </a:r>
            <a:r>
              <a:rPr lang="pt-BR" altLang="pt-BR" sz="1800" b="1" u="sng" dirty="0">
                <a:solidFill>
                  <a:srgbClr val="FFFF00"/>
                </a:solidFill>
              </a:rPr>
              <a:t>só</a:t>
            </a:r>
            <a:r>
              <a:rPr lang="pt-BR" altLang="pt-BR" sz="1800" b="1" dirty="0">
                <a:solidFill>
                  <a:srgbClr val="FFFF00"/>
                </a:solidFill>
              </a:rPr>
              <a:t> </a:t>
            </a:r>
            <a:r>
              <a:rPr lang="pt-BR" altLang="pt-BR" sz="1800" b="1" dirty="0" err="1">
                <a:solidFill>
                  <a:srgbClr val="FFFF00"/>
                </a:solidFill>
              </a:rPr>
              <a:t>qd</a:t>
            </a:r>
            <a:r>
              <a:rPr lang="pt-BR" altLang="pt-BR" sz="1800" b="1" dirty="0">
                <a:solidFill>
                  <a:srgbClr val="FFFF00"/>
                </a:solidFill>
              </a:rPr>
              <a:t> envolver </a:t>
            </a:r>
            <a:r>
              <a:rPr lang="pt-BR" altLang="pt-BR" sz="1800" b="1" u="sng" dirty="0">
                <a:solidFill>
                  <a:srgbClr val="FFFF00"/>
                </a:solidFill>
              </a:rPr>
              <a:t>interesses sociais</a:t>
            </a:r>
            <a:r>
              <a:rPr lang="pt-BR" altLang="pt-BR" sz="1800" b="1" dirty="0">
                <a:solidFill>
                  <a:srgbClr val="FFFF00"/>
                </a:solidFill>
              </a:rPr>
              <a:t> (*)</a:t>
            </a: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endParaRPr lang="pt-BR" altLang="pt-BR" sz="2400" dirty="0">
              <a:solidFill>
                <a:srgbClr val="FF9900"/>
              </a:solidFill>
              <a:ea typeface="+mn-ea"/>
              <a:cs typeface="+mn-cs"/>
            </a:endParaRPr>
          </a:p>
        </p:txBody>
      </p:sp>
      <p:sp>
        <p:nvSpPr>
          <p:cNvPr id="13824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Espaço Reservado para Número de Slide 3">
            <a:extLst>
              <a:ext uri="{FF2B5EF4-FFF2-40B4-BE49-F238E27FC236}">
                <a16:creationId xmlns:a16="http://schemas.microsoft.com/office/drawing/2014/main" id="{BA0B2AF8-74A8-405D-82BE-F597D9717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CA86BCF5-8E83-4F21-8127-21E6EAB6BDB8}" type="slidenum">
              <a:rPr lang="pt-BR" altLang="pt-BR" smtClean="0"/>
              <a:pPr/>
              <a:t>42</a:t>
            </a:fld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79C9D-B4BF-4F99-8CEA-3D6DBC09EF14}" type="slidenum">
              <a:rPr lang="pt-BR"/>
              <a:pPr>
                <a:defRPr/>
              </a:pPr>
              <a:t>43</a:t>
            </a:fld>
            <a:endParaRPr lang="pt-BR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2" y="115888"/>
            <a:ext cx="7128519" cy="1295400"/>
          </a:xfrm>
        </p:spPr>
        <p:txBody>
          <a:bodyPr/>
          <a:lstStyle/>
          <a:p>
            <a:pPr eaLnBrk="1" hangingPunct="1"/>
            <a:r>
              <a:rPr lang="pt-BR" altLang="pt-BR" dirty="0">
                <a:solidFill>
                  <a:srgbClr val="FFFF00"/>
                </a:solidFill>
              </a:rPr>
              <a:t>Legitimação ativa do MP </a:t>
            </a:r>
            <a:r>
              <a:rPr lang="pt-BR" altLang="pt-BR" sz="2400" dirty="0">
                <a:solidFill>
                  <a:srgbClr val="FFFF00"/>
                </a:solidFill>
                <a:sym typeface="Wingdings"/>
              </a:rPr>
              <a:t>(2)</a:t>
            </a:r>
            <a:endParaRPr lang="pt-BR" altLang="pt-BR" sz="2400" dirty="0">
              <a:solidFill>
                <a:srgbClr val="FFFF00"/>
              </a:solidFill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3820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BR" altLang="pt-BR" sz="2400" dirty="0">
                <a:solidFill>
                  <a:srgbClr val="FF9900"/>
                </a:solidFill>
              </a:rPr>
              <a:t>Cf. a destinação constitucional do MP </a:t>
            </a:r>
            <a:r>
              <a:rPr lang="pt-BR" altLang="pt-BR" sz="2400" b="1" dirty="0">
                <a:solidFill>
                  <a:srgbClr val="008080"/>
                </a:solidFill>
                <a:latin typeface="+mj-lt"/>
                <a:ea typeface="+mj-ea"/>
                <a:cs typeface="+mj-cs"/>
              </a:rPr>
              <a:t>(127, </a:t>
            </a:r>
            <a:r>
              <a:rPr lang="pt-BR" altLang="pt-BR" sz="2400" b="1" i="1" dirty="0">
                <a:solidFill>
                  <a:srgbClr val="008080"/>
                </a:solidFill>
                <a:latin typeface="+mj-lt"/>
                <a:ea typeface="+mj-ea"/>
                <a:cs typeface="+mj-cs"/>
              </a:rPr>
              <a:t>caput</a:t>
            </a:r>
            <a:r>
              <a:rPr lang="pt-BR" altLang="pt-BR" sz="2400" b="1" dirty="0">
                <a:solidFill>
                  <a:srgbClr val="008080"/>
                </a:solidFill>
                <a:latin typeface="+mj-lt"/>
                <a:ea typeface="+mj-ea"/>
                <a:cs typeface="+mj-cs"/>
              </a:rPr>
              <a:t>):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altLang="pt-BR" sz="2400" b="1" dirty="0"/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altLang="pt-BR" sz="2800" b="1" dirty="0">
                <a:solidFill>
                  <a:schemeClr val="accent1"/>
                </a:solidFill>
              </a:rPr>
              <a:t> Interesses individuais </a:t>
            </a:r>
            <a:r>
              <a:rPr lang="pt-BR" altLang="pt-BR" sz="2800" b="1" u="sng" dirty="0" err="1">
                <a:solidFill>
                  <a:schemeClr val="accent1"/>
                </a:solidFill>
              </a:rPr>
              <a:t>qd</a:t>
            </a:r>
            <a:r>
              <a:rPr lang="pt-BR" altLang="pt-BR" sz="2800" b="1" u="sng" dirty="0">
                <a:solidFill>
                  <a:schemeClr val="accent1"/>
                </a:solidFill>
              </a:rPr>
              <a:t>. indisponíveis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pt-BR" altLang="pt-BR" b="1" dirty="0"/>
              <a:t>Indisponibilidade</a:t>
            </a:r>
          </a:p>
          <a:p>
            <a:pPr marL="914400" lvl="2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altLang="pt-BR" sz="2800" b="1" dirty="0">
              <a:solidFill>
                <a:schemeClr val="accent1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altLang="pt-BR" sz="2800" b="1" dirty="0">
                <a:solidFill>
                  <a:schemeClr val="accent1"/>
                </a:solidFill>
              </a:rPr>
              <a:t> Interesses sociais – </a:t>
            </a:r>
            <a:r>
              <a:rPr lang="pt-BR" altLang="pt-BR" sz="2800" b="1" u="sng" dirty="0">
                <a:solidFill>
                  <a:schemeClr val="accent1"/>
                </a:solidFill>
              </a:rPr>
              <a:t>sempre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pt-BR" altLang="pt-BR" b="1" dirty="0"/>
              <a:t>Expressão social</a:t>
            </a:r>
          </a:p>
        </p:txBody>
      </p:sp>
      <p:sp>
        <p:nvSpPr>
          <p:cNvPr id="13824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Espaço Reservado para Número de Slide 3">
            <a:extLst>
              <a:ext uri="{FF2B5EF4-FFF2-40B4-BE49-F238E27FC236}">
                <a16:creationId xmlns:a16="http://schemas.microsoft.com/office/drawing/2014/main" id="{5AAF0C38-FA60-4A44-BE65-FC5F10C6A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CA86BCF5-8E83-4F21-8127-21E6EAB6BDB8}" type="slidenum">
              <a:rPr lang="pt-BR" altLang="pt-BR" smtClean="0"/>
              <a:pPr/>
              <a:t>43</a:t>
            </a:fld>
            <a:endParaRPr lang="pt-BR" altLang="pt-BR" dirty="0"/>
          </a:p>
        </p:txBody>
      </p:sp>
      <p:sp>
        <p:nvSpPr>
          <p:cNvPr id="2" name="Seta: para Cima 1">
            <a:extLst>
              <a:ext uri="{FF2B5EF4-FFF2-40B4-BE49-F238E27FC236}">
                <a16:creationId xmlns:a16="http://schemas.microsoft.com/office/drawing/2014/main" id="{BD291625-4E5C-F1B8-469F-1905E4234FB0}"/>
              </a:ext>
            </a:extLst>
          </p:cNvPr>
          <p:cNvSpPr/>
          <p:nvPr/>
        </p:nvSpPr>
        <p:spPr bwMode="auto">
          <a:xfrm>
            <a:off x="5436096" y="4058111"/>
            <a:ext cx="509587" cy="936104"/>
          </a:xfrm>
          <a:prstGeom prst="upArrow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</a:pPr>
            <a:endParaRPr kumimoji="0" lang="pt-BR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Seta: para Cima 2">
            <a:extLst>
              <a:ext uri="{FF2B5EF4-FFF2-40B4-BE49-F238E27FC236}">
                <a16:creationId xmlns:a16="http://schemas.microsoft.com/office/drawing/2014/main" id="{E2C29719-F2BB-35AB-D16F-E1011EF84BED}"/>
              </a:ext>
            </a:extLst>
          </p:cNvPr>
          <p:cNvSpPr/>
          <p:nvPr/>
        </p:nvSpPr>
        <p:spPr bwMode="auto">
          <a:xfrm>
            <a:off x="6876256" y="2884748"/>
            <a:ext cx="509587" cy="936104"/>
          </a:xfrm>
          <a:prstGeom prst="upArrow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</a:pPr>
            <a:endParaRPr kumimoji="0" lang="pt-BR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4" grpId="0" animBg="1"/>
      <p:bldP spid="2" grpId="0" animBg="1"/>
      <p:bldP spid="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BA3923-3463-405A-A87E-DAE0CF47F07B}" type="slidenum">
              <a:rPr lang="pt-BR"/>
              <a:pPr>
                <a:defRPr/>
              </a:pPr>
              <a:t>44</a:t>
            </a:fld>
            <a:endParaRPr lang="pt-BR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8793" y="18864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pt-BR" sz="4800" b="0" dirty="0">
                <a:sym typeface="Symbol" pitchFamily="18" charset="2"/>
              </a:rPr>
              <a:t>Hoje, o </a:t>
            </a:r>
            <a:r>
              <a:rPr lang="pt-BR" sz="4800" u="sng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objeto</a:t>
            </a:r>
            <a:r>
              <a:rPr lang="pt-BR" sz="4800" b="0" dirty="0">
                <a:sym typeface="Symbol" pitchFamily="18" charset="2"/>
              </a:rPr>
              <a:t> da LACP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504" y="1052736"/>
            <a:ext cx="8856663" cy="3048000"/>
          </a:xfrm>
        </p:spPr>
        <p:txBody>
          <a:bodyPr/>
          <a:lstStyle/>
          <a:p>
            <a:pPr algn="l" eaLnBrk="1" hangingPunct="1">
              <a:defRPr/>
            </a:pPr>
            <a:r>
              <a:rPr lang="pt-BR" sz="2000" b="1" dirty="0">
                <a:solidFill>
                  <a:schemeClr val="hlink"/>
                </a:solidFill>
                <a:sym typeface="Symbol" pitchFamily="18" charset="2"/>
              </a:rPr>
              <a:t>Art. 1º LACP:</a:t>
            </a:r>
          </a:p>
          <a:p>
            <a:pPr marL="457200" lvl="1" indent="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200" b="1" dirty="0">
                <a:sym typeface="Symbol" pitchFamily="18" charset="2"/>
              </a:rPr>
              <a:t>I – meio ambiente</a:t>
            </a:r>
          </a:p>
          <a:p>
            <a:pPr marL="457200" lvl="1" indent="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200" b="1" dirty="0">
                <a:sym typeface="Symbol" pitchFamily="18" charset="2"/>
              </a:rPr>
              <a:t>II – consumidor</a:t>
            </a:r>
          </a:p>
          <a:p>
            <a:pPr marL="457200" lvl="1" indent="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200" b="1" dirty="0">
                <a:sym typeface="Symbol" pitchFamily="18" charset="2"/>
              </a:rPr>
              <a:t>III – o chamado patrimônio cultural</a:t>
            </a:r>
          </a:p>
          <a:p>
            <a:pPr marL="457200" lvl="1" indent="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200" b="1" dirty="0">
                <a:sym typeface="Symbol" pitchFamily="18" charset="2"/>
              </a:rPr>
              <a:t>IV – </a:t>
            </a:r>
            <a:r>
              <a:rPr lang="pt-BR" sz="2000" b="1" dirty="0">
                <a:solidFill>
                  <a:srgbClr val="FFFF00"/>
                </a:solidFill>
                <a:ea typeface="+mn-ea"/>
                <a:cs typeface="+mn-cs"/>
                <a:sym typeface="Symbol" pitchFamily="18" charset="2"/>
              </a:rPr>
              <a:t>outros interesses difusos e coletivos </a:t>
            </a:r>
            <a:r>
              <a:rPr lang="pt-BR" sz="2200" b="1" dirty="0">
                <a:sym typeface="Symbol" pitchFamily="18" charset="2"/>
              </a:rPr>
              <a:t>(CDC)*</a:t>
            </a:r>
          </a:p>
          <a:p>
            <a:pPr marL="457200" lvl="1" indent="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200" b="1" dirty="0">
                <a:sym typeface="Symbol" pitchFamily="18" charset="2"/>
              </a:rPr>
              <a:t>V – ordem econômica </a:t>
            </a:r>
            <a:r>
              <a:rPr lang="pt-BR" sz="1600" b="1" dirty="0">
                <a:sym typeface="Symbol" pitchFamily="18" charset="2"/>
              </a:rPr>
              <a:t>(Lei 12.529/11)</a:t>
            </a:r>
          </a:p>
          <a:p>
            <a:pPr marL="457200" lvl="1" indent="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200" b="1" dirty="0">
                <a:sym typeface="Symbol" pitchFamily="18" charset="2"/>
              </a:rPr>
              <a:t>VI – ordem urbanística </a:t>
            </a:r>
            <a:r>
              <a:rPr lang="pt-BR" sz="1600" b="1" dirty="0">
                <a:sym typeface="Symbol" pitchFamily="18" charset="2"/>
              </a:rPr>
              <a:t>(Lei 10.257/01)</a:t>
            </a:r>
          </a:p>
          <a:p>
            <a:pPr marL="457200" lvl="1" indent="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200" b="1" dirty="0">
                <a:sym typeface="Symbol" pitchFamily="18" charset="2"/>
              </a:rPr>
              <a:t>VII – honra e </a:t>
            </a:r>
            <a:r>
              <a:rPr lang="pt-BR" sz="2200" b="1" dirty="0" err="1">
                <a:sym typeface="Symbol" pitchFamily="18" charset="2"/>
              </a:rPr>
              <a:t>digni</a:t>
            </a:r>
            <a:r>
              <a:rPr lang="pt-BR" sz="2200" b="1" dirty="0">
                <a:sym typeface="Symbol" pitchFamily="18" charset="2"/>
              </a:rPr>
              <a:t>// gr. raciais, étnicos, religiosos </a:t>
            </a:r>
            <a:r>
              <a:rPr lang="pt-BR" sz="1600" b="1" dirty="0">
                <a:sym typeface="Symbol" pitchFamily="18" charset="2"/>
              </a:rPr>
              <a:t>(Lei 12.966/14)</a:t>
            </a:r>
          </a:p>
          <a:p>
            <a:pPr marL="457200" lvl="1" indent="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200" b="1" dirty="0">
                <a:sym typeface="Symbol" pitchFamily="18" charset="2"/>
              </a:rPr>
              <a:t>VIII – patrimônio público e social </a:t>
            </a:r>
            <a:r>
              <a:rPr lang="pt-BR" sz="1600" b="1" dirty="0">
                <a:sym typeface="Symbol" pitchFamily="18" charset="2"/>
              </a:rPr>
              <a:t>(Lei 13.004/14)</a:t>
            </a:r>
            <a:endParaRPr lang="pt-BR" sz="2200" b="1" dirty="0">
              <a:sym typeface="Symbol" pitchFamily="18" charset="2"/>
            </a:endParaRP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827088" y="4293096"/>
            <a:ext cx="6858000" cy="1322387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chemeClr val="tx2"/>
              </a:buClr>
              <a:buSzTx/>
              <a:buFontTx/>
              <a:buNone/>
            </a:pPr>
            <a:r>
              <a:rPr lang="pt-BR" altLang="pt-BR" sz="3200" b="1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Parágrafo único</a:t>
            </a:r>
            <a:r>
              <a:rPr lang="pt-BR" altLang="pt-BR" sz="3200" b="1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pt-BR" altLang="pt-BR" sz="2400" b="1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– FGTS, tributos, contribuições previdenciárias, fundos sociais (MP 1.984/20 e s.; MP 2.102/26-00, MP 2.180 e s. etc).*</a:t>
            </a:r>
            <a:endParaRPr lang="pt-BR" altLang="pt-BR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8789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" name="Espaço Reservado para Número de Slide 3">
            <a:extLst>
              <a:ext uri="{FF2B5EF4-FFF2-40B4-BE49-F238E27FC236}">
                <a16:creationId xmlns:a16="http://schemas.microsoft.com/office/drawing/2014/main" id="{2E8086FC-466F-42D0-A125-CC9C8A84E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CA86BCF5-8E83-4F21-8127-21E6EAB6BDB8}" type="slidenum">
              <a:rPr lang="pt-BR" altLang="pt-BR" smtClean="0"/>
              <a:pPr/>
              <a:t>44</a:t>
            </a:fld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9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>
          <a:xfrm>
            <a:off x="1042988" y="188913"/>
            <a:ext cx="7772400" cy="682625"/>
          </a:xfrm>
        </p:spPr>
        <p:txBody>
          <a:bodyPr/>
          <a:lstStyle/>
          <a:p>
            <a:r>
              <a:rPr lang="pt-BR" altLang="pt-BR" dirty="0">
                <a:solidFill>
                  <a:srgbClr val="FFFF00"/>
                </a:solidFill>
              </a:rPr>
              <a:t>O parágrafo único…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824412"/>
          </a:xfrm>
        </p:spPr>
        <p:txBody>
          <a:bodyPr/>
          <a:lstStyle/>
          <a:p>
            <a:pPr>
              <a:defRPr/>
            </a:pPr>
            <a:r>
              <a:rPr lang="pt-BR" sz="2400" dirty="0"/>
              <a:t>“</a:t>
            </a:r>
            <a:r>
              <a:rPr lang="pt-BR" sz="2400" dirty="0">
                <a:solidFill>
                  <a:srgbClr val="FFFF00"/>
                </a:solidFill>
              </a:rPr>
              <a:t>Não será cabível </a:t>
            </a:r>
            <a:r>
              <a:rPr lang="pt-BR" sz="2400" dirty="0">
                <a:solidFill>
                  <a:srgbClr val="FF9900"/>
                </a:solidFill>
              </a:rPr>
              <a:t>ação civil pública para veicular pretensões que envolvam</a:t>
            </a:r>
            <a:r>
              <a:rPr lang="pt-BR" sz="2400" dirty="0"/>
              <a:t> </a:t>
            </a:r>
            <a:r>
              <a:rPr lang="pt-BR" sz="2400" dirty="0">
                <a:solidFill>
                  <a:srgbClr val="FFFF00"/>
                </a:solidFill>
              </a:rPr>
              <a:t>tributos</a:t>
            </a:r>
            <a:r>
              <a:rPr lang="pt-BR" sz="2400" dirty="0"/>
              <a:t>, </a:t>
            </a:r>
            <a:r>
              <a:rPr lang="pt-BR" sz="2400" dirty="0">
                <a:solidFill>
                  <a:srgbClr val="FFFF00"/>
                </a:solidFill>
              </a:rPr>
              <a:t>contribuições previdenciárias</a:t>
            </a:r>
            <a:r>
              <a:rPr lang="pt-BR" sz="2400" dirty="0">
                <a:solidFill>
                  <a:srgbClr val="FF9900"/>
                </a:solidFill>
              </a:rPr>
              <a:t>, </a:t>
            </a:r>
            <a:r>
              <a:rPr lang="pt-BR" sz="2400" dirty="0">
                <a:solidFill>
                  <a:srgbClr val="FFFF00"/>
                </a:solidFill>
              </a:rPr>
              <a:t>o Fundo de Garantia do Tempo de Serviço — FGTS </a:t>
            </a:r>
            <a:r>
              <a:rPr lang="pt-BR" sz="2400" dirty="0"/>
              <a:t>ou </a:t>
            </a:r>
            <a:r>
              <a:rPr lang="pt-BR" sz="2400" dirty="0">
                <a:solidFill>
                  <a:srgbClr val="FFFF00"/>
                </a:solidFill>
              </a:rPr>
              <a:t>outros</a:t>
            </a:r>
            <a:r>
              <a:rPr lang="pt-BR" sz="2400" dirty="0"/>
              <a:t> </a:t>
            </a:r>
            <a:r>
              <a:rPr lang="pt-BR" sz="2400" dirty="0">
                <a:solidFill>
                  <a:srgbClr val="FFFF00"/>
                </a:solidFill>
              </a:rPr>
              <a:t>fundos</a:t>
            </a:r>
            <a:r>
              <a:rPr lang="pt-BR" sz="2400" dirty="0"/>
              <a:t> </a:t>
            </a:r>
            <a:r>
              <a:rPr lang="pt-BR" sz="2400" dirty="0">
                <a:solidFill>
                  <a:srgbClr val="FF9900"/>
                </a:solidFill>
              </a:rPr>
              <a:t>de natureza institucional cujos beneficiários podem ser individualmente determinados.” </a:t>
            </a:r>
            <a:r>
              <a:rPr lang="en-US" sz="1800" dirty="0">
                <a:solidFill>
                  <a:srgbClr val="92D050"/>
                </a:solidFill>
              </a:rPr>
              <a:t>(Med. Prov. n. 1.984/20-2000 e s.; Med. Prov. 2.102/26-2000 e s.; Med. Prov. n. 2.180-35/2001, art. 6º).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400" dirty="0">
              <a:solidFill>
                <a:srgbClr val="92D050"/>
              </a:solidFill>
            </a:endParaRPr>
          </a:p>
          <a:p>
            <a:pPr>
              <a:defRPr/>
            </a:pPr>
            <a:r>
              <a:rPr lang="pt-BR" sz="2400" dirty="0">
                <a:solidFill>
                  <a:srgbClr val="FF9900"/>
                </a:solidFill>
              </a:rPr>
              <a:t>Como se trata de medidas provisórias </a:t>
            </a:r>
            <a:r>
              <a:rPr lang="pt-BR" sz="2400" dirty="0">
                <a:solidFill>
                  <a:srgbClr val="FFFF00"/>
                </a:solidFill>
              </a:rPr>
              <a:t>anteriores</a:t>
            </a:r>
            <a:r>
              <a:rPr lang="pt-BR" sz="2400" dirty="0"/>
              <a:t> </a:t>
            </a:r>
            <a:r>
              <a:rPr lang="pt-BR" sz="2400" dirty="0">
                <a:solidFill>
                  <a:srgbClr val="FF9900"/>
                </a:solidFill>
              </a:rPr>
              <a:t>à EC n. 32/2001, não perderam eficácia mesmo não convertidas em lei no prazo devido… e nunca foram apreciadas pelo Congresso Nacional…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6934200" y="6324600"/>
            <a:ext cx="1905000" cy="457200"/>
          </a:xfrm>
        </p:spPr>
        <p:txBody>
          <a:bodyPr/>
          <a:lstStyle/>
          <a:p>
            <a:pPr>
              <a:defRPr/>
            </a:pPr>
            <a:fld id="{FDDCD04F-4A95-42EE-B895-DCA6D71E9CF9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Espaço Reservado para Número de Slide 3">
            <a:extLst>
              <a:ext uri="{FF2B5EF4-FFF2-40B4-BE49-F238E27FC236}">
                <a16:creationId xmlns:a16="http://schemas.microsoft.com/office/drawing/2014/main" id="{F05F68C3-3099-4A3B-9E05-57751D4A9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CA86BCF5-8E83-4F21-8127-21E6EAB6BDB8}" type="slidenum">
              <a:rPr lang="pt-BR" altLang="pt-BR" smtClean="0"/>
              <a:pPr/>
              <a:t>45</a:t>
            </a:fld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>
          <a:xfrm>
            <a:off x="755650" y="260350"/>
            <a:ext cx="7772400" cy="827088"/>
          </a:xfrm>
        </p:spPr>
        <p:txBody>
          <a:bodyPr/>
          <a:lstStyle/>
          <a:p>
            <a:r>
              <a:rPr lang="pt-BR" altLang="pt-BR">
                <a:solidFill>
                  <a:srgbClr val="FFC000"/>
                </a:solidFill>
              </a:rPr>
              <a:t>Causa espécie…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>
          <a:xfrm>
            <a:off x="395288" y="1628775"/>
            <a:ext cx="8424862" cy="4114800"/>
          </a:xfrm>
        </p:spPr>
        <p:txBody>
          <a:bodyPr/>
          <a:lstStyle/>
          <a:p>
            <a:r>
              <a:rPr lang="pt-BR" altLang="pt-BR" sz="2400" dirty="0">
                <a:solidFill>
                  <a:srgbClr val="FF9900"/>
                </a:solidFill>
              </a:rPr>
              <a:t>Sem pressupostos relevância / urgência</a:t>
            </a:r>
          </a:p>
          <a:p>
            <a:r>
              <a:rPr lang="pt-BR" altLang="pt-BR" sz="2400" dirty="0">
                <a:solidFill>
                  <a:srgbClr val="FF9900"/>
                </a:solidFill>
              </a:rPr>
              <a:t>Med. Prov. não foi efetivamente apreciada pelo Legisl.</a:t>
            </a:r>
          </a:p>
          <a:p>
            <a:r>
              <a:rPr lang="pt-BR" altLang="pt-BR" sz="2400" dirty="0">
                <a:solidFill>
                  <a:srgbClr val="FF9900"/>
                </a:solidFill>
              </a:rPr>
              <a:t>Os tribunais têm aceitado sem crítica a restrição que proíbe a defesa coletiva nos casos que não interessam ao governo…</a:t>
            </a:r>
          </a:p>
          <a:p>
            <a:r>
              <a:rPr lang="pt-BR" altLang="pt-BR" sz="2400" dirty="0">
                <a:solidFill>
                  <a:srgbClr val="FF9900"/>
                </a:solidFill>
              </a:rPr>
              <a:t>Entretanto… a CF assegura o </a:t>
            </a:r>
            <a:r>
              <a:rPr lang="pt-BR" altLang="pt-BR" sz="2400" dirty="0">
                <a:solidFill>
                  <a:srgbClr val="FFFF00"/>
                </a:solidFill>
              </a:rPr>
              <a:t>acesso à jurisdição</a:t>
            </a:r>
          </a:p>
          <a:p>
            <a:pPr lvl="1"/>
            <a:r>
              <a:rPr lang="pt-BR" altLang="pt-BR" sz="2400" dirty="0">
                <a:solidFill>
                  <a:srgbClr val="FFFF00"/>
                </a:solidFill>
              </a:rPr>
              <a:t> tanto o </a:t>
            </a:r>
            <a:r>
              <a:rPr lang="pt-BR" altLang="pt-BR" sz="2400" u="sng" dirty="0">
                <a:solidFill>
                  <a:srgbClr val="FFFF00"/>
                </a:solidFill>
              </a:rPr>
              <a:t>individual</a:t>
            </a:r>
            <a:r>
              <a:rPr lang="pt-BR" altLang="pt-BR" sz="2400" dirty="0">
                <a:solidFill>
                  <a:srgbClr val="FFFF00"/>
                </a:solidFill>
              </a:rPr>
              <a:t> como o </a:t>
            </a:r>
            <a:r>
              <a:rPr lang="pt-BR" altLang="pt-BR" sz="2400" u="sng" dirty="0">
                <a:solidFill>
                  <a:srgbClr val="FFFF00"/>
                </a:solidFill>
              </a:rPr>
              <a:t>coletivo</a:t>
            </a:r>
            <a:r>
              <a:rPr lang="pt-BR" altLang="pt-BR" sz="3200" dirty="0">
                <a:solidFill>
                  <a:srgbClr val="FFFF00"/>
                </a:solidFill>
              </a:rPr>
              <a:t>…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6934200" y="6324600"/>
            <a:ext cx="1905000" cy="457200"/>
          </a:xfrm>
        </p:spPr>
        <p:txBody>
          <a:bodyPr/>
          <a:lstStyle/>
          <a:p>
            <a:pPr>
              <a:defRPr/>
            </a:pPr>
            <a:fld id="{2BFB0670-51C7-45FD-8BA4-59B456413F19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Espaço Reservado para Número de Slide 3">
            <a:extLst>
              <a:ext uri="{FF2B5EF4-FFF2-40B4-BE49-F238E27FC236}">
                <a16:creationId xmlns:a16="http://schemas.microsoft.com/office/drawing/2014/main" id="{37AC6CEC-EE94-44E5-B08B-24F52DF14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CA86BCF5-8E83-4F21-8127-21E6EAB6BDB8}" type="slidenum">
              <a:rPr lang="pt-BR" altLang="pt-BR" smtClean="0"/>
              <a:pPr/>
              <a:t>46</a:t>
            </a:fld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8154988" cy="1143000"/>
          </a:xfrm>
        </p:spPr>
        <p:txBody>
          <a:bodyPr/>
          <a:lstStyle/>
          <a:p>
            <a:r>
              <a:rPr lang="pt-BR" altLang="pt-BR">
                <a:solidFill>
                  <a:srgbClr val="FFC000"/>
                </a:solidFill>
              </a:rPr>
              <a:t>A tutela coletiva </a:t>
            </a:r>
            <a:br>
              <a:rPr lang="pt-BR" altLang="pt-BR"/>
            </a:br>
            <a:r>
              <a:rPr lang="pt-BR" altLang="pt-BR">
                <a:solidFill>
                  <a:srgbClr val="05E972"/>
                </a:solidFill>
                <a:sym typeface="Wingdings" pitchFamily="2" charset="2"/>
              </a:rPr>
              <a:t></a:t>
            </a:r>
            <a:r>
              <a:rPr lang="pt-BR" altLang="pt-BR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pt-BR" altLang="pt-BR">
                <a:solidFill>
                  <a:srgbClr val="FFC000"/>
                </a:solidFill>
              </a:rPr>
              <a:t>direito fundamental</a:t>
            </a:r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>
          <a:xfrm>
            <a:off x="179388" y="2060847"/>
            <a:ext cx="8785100" cy="3528393"/>
          </a:xfrm>
        </p:spPr>
        <p:txBody>
          <a:bodyPr/>
          <a:lstStyle/>
          <a:p>
            <a:r>
              <a:rPr lang="pt-BR" altLang="pt-BR" sz="2400" dirty="0">
                <a:solidFill>
                  <a:srgbClr val="FF9900"/>
                </a:solidFill>
              </a:rPr>
              <a:t>Art. 5º CF – direitos e deveres </a:t>
            </a:r>
            <a:r>
              <a:rPr lang="pt-BR" altLang="pt-BR" sz="2400" u="sng" dirty="0">
                <a:solidFill>
                  <a:srgbClr val="FF9900"/>
                </a:solidFill>
              </a:rPr>
              <a:t>individuais</a:t>
            </a:r>
            <a:r>
              <a:rPr lang="pt-BR" altLang="pt-BR" sz="2400" dirty="0">
                <a:solidFill>
                  <a:srgbClr val="FF9900"/>
                </a:solidFill>
              </a:rPr>
              <a:t> e </a:t>
            </a:r>
            <a:r>
              <a:rPr lang="pt-BR" altLang="pt-BR" sz="2400" u="sng" dirty="0">
                <a:solidFill>
                  <a:srgbClr val="FF9900"/>
                </a:solidFill>
              </a:rPr>
              <a:t>coletivos</a:t>
            </a:r>
          </a:p>
          <a:p>
            <a:pPr lvl="1"/>
            <a:r>
              <a:rPr lang="pt-BR" altLang="pt-BR" sz="2200" dirty="0"/>
              <a:t>Art. 5º contém tanto direitos/garantias tipicamente individuais (inviolabilidade de domicílio) como coletivos (direito de reunião, associação)</a:t>
            </a:r>
          </a:p>
          <a:p>
            <a:r>
              <a:rPr lang="pt-BR" altLang="pt-BR" sz="2400" dirty="0">
                <a:solidFill>
                  <a:srgbClr val="FF9900"/>
                </a:solidFill>
              </a:rPr>
              <a:t>Inc. XXXV – acesso à jurisdição:</a:t>
            </a:r>
          </a:p>
          <a:p>
            <a:pPr lvl="1"/>
            <a:r>
              <a:rPr lang="pt-BR" altLang="pt-BR" sz="2000" dirty="0"/>
              <a:t>Direito individual - nas ações individuais</a:t>
            </a:r>
          </a:p>
          <a:p>
            <a:pPr lvl="1"/>
            <a:r>
              <a:rPr lang="pt-BR" altLang="pt-BR" sz="2000" dirty="0"/>
              <a:t>Coletivo – associações, sindicatos, MP, comunidades indígenas</a:t>
            </a:r>
          </a:p>
          <a:p>
            <a:pPr lvl="2"/>
            <a:r>
              <a:rPr lang="pt-BR" altLang="pt-BR" sz="1600" dirty="0"/>
              <a:t>arts. 5º, XXI, 8º, III, 129, III; 232</a:t>
            </a:r>
            <a:endParaRPr lang="pt-BR" altLang="pt-BR" sz="1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6934200" y="6324600"/>
            <a:ext cx="1905000" cy="457200"/>
          </a:xfrm>
        </p:spPr>
        <p:txBody>
          <a:bodyPr/>
          <a:lstStyle/>
          <a:p>
            <a:pPr>
              <a:defRPr/>
            </a:pPr>
            <a:fld id="{7734917F-1237-4C1A-9CA3-4F62D5C2EEFA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Espaço Reservado para Número de Slide 3">
            <a:extLst>
              <a:ext uri="{FF2B5EF4-FFF2-40B4-BE49-F238E27FC236}">
                <a16:creationId xmlns:a16="http://schemas.microsoft.com/office/drawing/2014/main" id="{7D5E0AFE-54AA-4E58-8FE5-6FD3401E1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CA86BCF5-8E83-4F21-8127-21E6EAB6BDB8}" type="slidenum">
              <a:rPr lang="pt-BR" altLang="pt-BR" smtClean="0"/>
              <a:pPr/>
              <a:t>47</a:t>
            </a:fld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684213" y="333375"/>
            <a:ext cx="7772400" cy="682625"/>
          </a:xfrm>
        </p:spPr>
        <p:txBody>
          <a:bodyPr/>
          <a:lstStyle/>
          <a:p>
            <a:r>
              <a:rPr lang="pt-BR" altLang="pt-BR">
                <a:solidFill>
                  <a:srgbClr val="FFC000"/>
                </a:solidFill>
              </a:rPr>
              <a:t>Mera desculpa:</a:t>
            </a:r>
          </a:p>
        </p:txBody>
      </p:sp>
      <p:sp>
        <p:nvSpPr>
          <p:cNvPr id="17411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488630"/>
            <a:ext cx="8484394" cy="4537075"/>
          </a:xfrm>
        </p:spPr>
        <p:txBody>
          <a:bodyPr/>
          <a:lstStyle/>
          <a:p>
            <a:r>
              <a:rPr lang="pt-BR" altLang="pt-BR" sz="2400" dirty="0">
                <a:solidFill>
                  <a:srgbClr val="FF9900"/>
                </a:solidFill>
              </a:rPr>
              <a:t>Não se vedaria o acesso à jurisdição, pois o acesso individual continuaria garantido…</a:t>
            </a:r>
          </a:p>
          <a:p>
            <a:r>
              <a:rPr lang="pt-BR" altLang="pt-BR" sz="2400" b="1" u="sng" dirty="0">
                <a:solidFill>
                  <a:srgbClr val="FFFF00"/>
                </a:solidFill>
              </a:rPr>
              <a:t>Não é verdade:</a:t>
            </a:r>
            <a:r>
              <a:rPr lang="pt-BR" altLang="pt-BR" sz="2400" dirty="0"/>
              <a:t> </a:t>
            </a:r>
            <a:r>
              <a:rPr lang="pt-BR" altLang="pt-BR" sz="2400" dirty="0">
                <a:solidFill>
                  <a:srgbClr val="FF9900"/>
                </a:solidFill>
              </a:rPr>
              <a:t>o acesso individual tb. fica inviabilizado se negarmos o acesso coletivo (custo da ação individual, decisões contraditórias, abandono do direito…)</a:t>
            </a:r>
          </a:p>
          <a:p>
            <a:r>
              <a:rPr lang="pt-BR" altLang="pt-BR" sz="2400" dirty="0">
                <a:solidFill>
                  <a:srgbClr val="FF9900"/>
                </a:solidFill>
              </a:rPr>
              <a:t>Ainda há a prática da </a:t>
            </a:r>
            <a:r>
              <a:rPr lang="pt-BR" altLang="pt-BR" sz="2400" b="1" u="sng" dirty="0">
                <a:solidFill>
                  <a:srgbClr val="FFFF00"/>
                </a:solidFill>
              </a:rPr>
              <a:t>suspensão coativa</a:t>
            </a:r>
            <a:r>
              <a:rPr lang="pt-BR" altLang="pt-BR" dirty="0"/>
              <a:t> </a:t>
            </a:r>
            <a:r>
              <a:rPr lang="pt-BR" altLang="pt-BR" sz="2400" dirty="0">
                <a:solidFill>
                  <a:srgbClr val="FF9900"/>
                </a:solidFill>
              </a:rPr>
              <a:t>dos processos individuais…</a:t>
            </a:r>
          </a:p>
          <a:p>
            <a:r>
              <a:rPr lang="pt-BR" altLang="pt-BR" sz="2400" dirty="0">
                <a:solidFill>
                  <a:srgbClr val="FF9900"/>
                </a:solidFill>
              </a:rPr>
              <a:t>Vejam os exemplos: planos econômicos (Collor etc.), “empréstimos compulsórios”, escândalos financeiros, impostos inconstitucionais…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6934200" y="6324600"/>
            <a:ext cx="1905000" cy="457200"/>
          </a:xfrm>
        </p:spPr>
        <p:txBody>
          <a:bodyPr/>
          <a:lstStyle/>
          <a:p>
            <a:pPr>
              <a:defRPr/>
            </a:pPr>
            <a:fld id="{A376DAF3-D483-404D-83A3-65E9654D8E92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Espaço Reservado para Número de Slide 3">
            <a:extLst>
              <a:ext uri="{FF2B5EF4-FFF2-40B4-BE49-F238E27FC236}">
                <a16:creationId xmlns:a16="http://schemas.microsoft.com/office/drawing/2014/main" id="{6C6EBFE3-842B-4707-A797-BC5BE427E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CA86BCF5-8E83-4F21-8127-21E6EAB6BDB8}" type="slidenum">
              <a:rPr lang="pt-BR" altLang="pt-BR" smtClean="0"/>
              <a:pPr/>
              <a:t>48</a:t>
            </a:fld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B8FFC4-D7CD-56B6-E68B-61BA1FE3D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868958"/>
          </a:xfrm>
        </p:spPr>
        <p:txBody>
          <a:bodyPr/>
          <a:lstStyle/>
          <a:p>
            <a:r>
              <a:rPr lang="pt-BR" dirty="0">
                <a:solidFill>
                  <a:srgbClr val="FFFF00"/>
                </a:solidFill>
              </a:rPr>
              <a:t>Controle de políticas públicas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D1E1E6-A8EC-6A07-32AC-08EA385D7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001419"/>
          </a:xfrm>
        </p:spPr>
        <p:txBody>
          <a:bodyPr/>
          <a:lstStyle/>
          <a:p>
            <a:r>
              <a:rPr lang="pt-BR" sz="2800" dirty="0">
                <a:solidFill>
                  <a:srgbClr val="FF9900"/>
                </a:solidFill>
              </a:rPr>
              <a:t>É possível?</a:t>
            </a:r>
          </a:p>
          <a:p>
            <a:r>
              <a:rPr lang="pt-BR" sz="2800" dirty="0">
                <a:solidFill>
                  <a:srgbClr val="FF9900"/>
                </a:solidFill>
              </a:rPr>
              <a:t>Quais os critérios?</a:t>
            </a:r>
          </a:p>
          <a:p>
            <a:pPr lvl="1"/>
            <a:r>
              <a:rPr lang="pt-BR" sz="1800" dirty="0"/>
              <a:t>CR, art. 129, II (zelo p/ que os Poderes Públicos e os serviços de relevância pública observem  os direitos assegurados na CF)</a:t>
            </a:r>
          </a:p>
          <a:p>
            <a:pPr lvl="1"/>
            <a:r>
              <a:rPr lang="pt-BR" sz="1800" dirty="0"/>
              <a:t>Não pode o MP ou PJ administrar no lugar do administrador, nem legislar no lugar do legislador</a:t>
            </a:r>
          </a:p>
          <a:p>
            <a:pPr lvl="1"/>
            <a:r>
              <a:rPr lang="pt-BR" sz="1800" dirty="0"/>
              <a:t>Mas em caso de omissão em tema de direitos fundamentais</a:t>
            </a:r>
          </a:p>
          <a:p>
            <a:pPr lvl="2"/>
            <a:r>
              <a:rPr lang="pt-BR" sz="1400" dirty="0"/>
              <a:t>como segurança ou saúde das pessoas</a:t>
            </a:r>
          </a:p>
          <a:p>
            <a:pPr lvl="2"/>
            <a:r>
              <a:rPr lang="pt-BR" sz="1400" dirty="0"/>
              <a:t>ou o acesso à educação de crianças e adolescentes</a:t>
            </a:r>
          </a:p>
          <a:p>
            <a:pPr lvl="1"/>
            <a:r>
              <a:rPr lang="pt-BR" sz="1800" u="sng" dirty="0">
                <a:solidFill>
                  <a:srgbClr val="FFFF00"/>
                </a:solidFill>
              </a:rPr>
              <a:t>Requisitos</a:t>
            </a:r>
            <a:r>
              <a:rPr lang="pt-BR" sz="1800" dirty="0"/>
              <a:t> </a:t>
            </a:r>
            <a:r>
              <a:rPr lang="pt-BR" sz="1400" dirty="0"/>
              <a:t>(RE 440.028-STF)</a:t>
            </a:r>
            <a:r>
              <a:rPr lang="pt-BR" sz="1800" dirty="0"/>
              <a:t>:</a:t>
            </a:r>
          </a:p>
          <a:p>
            <a:pPr lvl="2"/>
            <a:r>
              <a:rPr lang="pt-BR" sz="1400" dirty="0"/>
              <a:t>Natureza constitucional da política pública reclamada</a:t>
            </a:r>
          </a:p>
          <a:p>
            <a:pPr lvl="2"/>
            <a:r>
              <a:rPr lang="pt-BR" sz="1400" dirty="0"/>
              <a:t>Tratar-se de defesa de direitos fundamentais</a:t>
            </a:r>
          </a:p>
          <a:p>
            <a:pPr lvl="2"/>
            <a:r>
              <a:rPr lang="pt-BR" sz="1400" dirty="0"/>
              <a:t>Prova da omissão ou prestação deficiente sem justificativa razoável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FF4C99C-C595-0041-0593-AAE48DA94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BCF5-8E83-4F21-8127-21E6EAB6BDB8}" type="slidenum">
              <a:rPr lang="pt-BR" altLang="pt-BR" smtClean="0"/>
              <a:pPr/>
              <a:t>49</a:t>
            </a:fld>
            <a:endParaRPr lang="pt-BR" altLang="pt-BR"/>
          </a:p>
        </p:txBody>
      </p:sp>
      <p:sp>
        <p:nvSpPr>
          <p:cNvPr id="5" name="AutoShape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9413AB0-BE3F-A9D4-55C1-A8BABA37B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2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1AC2E5-7B69-440B-A22B-6E0391245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/>
              <a:t>Precursor do IC…</a:t>
            </a:r>
            <a:br>
              <a:rPr lang="pt-BR" sz="3200" b="1" dirty="0"/>
            </a:br>
            <a:r>
              <a:rPr lang="pt-BR" sz="3200" dirty="0"/>
              <a:t>José Fernando da Silva Lopes</a:t>
            </a:r>
            <a:br>
              <a:rPr lang="pt-BR" sz="3200" dirty="0"/>
            </a:br>
            <a:r>
              <a:rPr lang="pt-BR" sz="2400" dirty="0"/>
              <a:t>(G.E. Ourinhos, 1980)</a:t>
            </a:r>
            <a:endParaRPr lang="pt-BR" sz="32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44F2D44-5ECE-4ADB-A6C2-EEB37574A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BCF5-8E83-4F21-8127-21E6EAB6BDB8}" type="slidenum">
              <a:rPr lang="pt-BR" altLang="pt-BR" smtClean="0"/>
              <a:pPr/>
              <a:t>5</a:t>
            </a:fld>
            <a:endParaRPr lang="pt-BR" alt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AD4D3C87-88A5-45D8-AE17-B781E3CCBD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988840"/>
            <a:ext cx="3053479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2520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>
          <a:xfrm>
            <a:off x="765175" y="188913"/>
            <a:ext cx="8066086" cy="827087"/>
          </a:xfrm>
        </p:spPr>
        <p:txBody>
          <a:bodyPr/>
          <a:lstStyle/>
          <a:p>
            <a:r>
              <a:rPr lang="pt-BR" altLang="pt-BR" dirty="0">
                <a:solidFill>
                  <a:srgbClr val="FFFF00"/>
                </a:solidFill>
              </a:rPr>
              <a:t>Em conclusão, a tutela coletiva</a:t>
            </a:r>
          </a:p>
        </p:txBody>
      </p:sp>
      <p:sp>
        <p:nvSpPr>
          <p:cNvPr id="18435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1196975"/>
            <a:ext cx="8066087" cy="4464050"/>
          </a:xfrm>
        </p:spPr>
        <p:txBody>
          <a:bodyPr/>
          <a:lstStyle/>
          <a:p>
            <a:r>
              <a:rPr lang="pt-BR" altLang="pt-BR" sz="2800" dirty="0">
                <a:solidFill>
                  <a:srgbClr val="FF9900"/>
                </a:solidFill>
              </a:rPr>
              <a:t>É direito/garantia fundamental</a:t>
            </a:r>
          </a:p>
          <a:p>
            <a:r>
              <a:rPr lang="pt-BR" altLang="pt-BR" sz="2800" dirty="0">
                <a:solidFill>
                  <a:srgbClr val="FF9900"/>
                </a:solidFill>
              </a:rPr>
              <a:t>É instrumento de cidadania</a:t>
            </a:r>
          </a:p>
          <a:p>
            <a:r>
              <a:rPr lang="pt-BR" altLang="pt-BR" sz="2800" dirty="0">
                <a:solidFill>
                  <a:srgbClr val="FF9900"/>
                </a:solidFill>
              </a:rPr>
              <a:t>É o único meio </a:t>
            </a:r>
            <a:r>
              <a:rPr lang="pt-BR" altLang="pt-BR" sz="2800" b="1" u="sng" dirty="0">
                <a:solidFill>
                  <a:srgbClr val="FFFF00"/>
                </a:solidFill>
              </a:rPr>
              <a:t>eficaz</a:t>
            </a:r>
            <a:r>
              <a:rPr lang="pt-BR" altLang="pt-BR" sz="2800" dirty="0"/>
              <a:t> </a:t>
            </a:r>
            <a:r>
              <a:rPr lang="pt-BR" altLang="pt-BR" sz="2800" dirty="0">
                <a:solidFill>
                  <a:srgbClr val="FF9900"/>
                </a:solidFill>
              </a:rPr>
              <a:t>de acesso à Justiça nos conflitos de massa</a:t>
            </a:r>
          </a:p>
          <a:p>
            <a:pPr lvl="1"/>
            <a:r>
              <a:rPr lang="pt-BR" altLang="pt-BR" sz="2400" dirty="0">
                <a:solidFill>
                  <a:srgbClr val="FFFF00"/>
                </a:solidFill>
              </a:rPr>
              <a:t>Necessidade de que os conflitos coletivos tenham solução </a:t>
            </a:r>
            <a:r>
              <a:rPr lang="pt-BR" altLang="pt-BR" sz="2400" u="sng" dirty="0">
                <a:solidFill>
                  <a:srgbClr val="FFFF00"/>
                </a:solidFill>
              </a:rPr>
              <a:t>efetiva</a:t>
            </a:r>
          </a:p>
          <a:p>
            <a:pPr lvl="1"/>
            <a:r>
              <a:rPr lang="pt-BR" altLang="pt-BR" sz="2400" dirty="0">
                <a:solidFill>
                  <a:srgbClr val="FFFF00"/>
                </a:solidFill>
              </a:rPr>
              <a:t>Necessidade de discutir e enfrentar essas questões, para vencer a resistência ou a passividade dos tribunais </a:t>
            </a:r>
            <a:r>
              <a:rPr lang="pt-BR" altLang="pt-BR" sz="1800" dirty="0">
                <a:solidFill>
                  <a:srgbClr val="FFFF00"/>
                </a:solidFill>
              </a:rPr>
              <a:t>(como no tocante à questão da coisa julgada </a:t>
            </a:r>
            <a:r>
              <a:rPr lang="pt-BR" altLang="pt-BR" sz="1800" i="1" dirty="0">
                <a:solidFill>
                  <a:srgbClr val="FFFF00"/>
                </a:solidFill>
              </a:rPr>
              <a:t>erga omnes</a:t>
            </a:r>
            <a:r>
              <a:rPr lang="pt-BR" altLang="pt-BR" sz="1800" dirty="0">
                <a:solidFill>
                  <a:srgbClr val="FFFF00"/>
                </a:solidFill>
              </a:rPr>
              <a:t>, que levou mais de 20 anos para o STF decidir – </a:t>
            </a:r>
            <a:r>
              <a:rPr lang="pt-BR" altLang="pt-BR" sz="1600" dirty="0">
                <a:solidFill>
                  <a:srgbClr val="FFFF00"/>
                </a:solidFill>
              </a:rPr>
              <a:t>RE 1.101.937-SP, art. 16 LACP, j. 26-03-2021</a:t>
            </a:r>
            <a:r>
              <a:rPr lang="pt-BR" altLang="pt-BR" sz="1800" dirty="0">
                <a:solidFill>
                  <a:srgbClr val="FFFF00"/>
                </a:solidFill>
              </a:rPr>
              <a:t>).</a:t>
            </a:r>
            <a:endParaRPr lang="pt-BR" altLang="pt-BR" sz="2400" dirty="0">
              <a:solidFill>
                <a:srgbClr val="FFFF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6934200" y="6324600"/>
            <a:ext cx="1905000" cy="457200"/>
          </a:xfrm>
        </p:spPr>
        <p:txBody>
          <a:bodyPr/>
          <a:lstStyle/>
          <a:p>
            <a:pPr>
              <a:defRPr/>
            </a:pPr>
            <a:fld id="{234853B1-A3D2-4EDB-A80A-BAF94E3E52BD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9" name="Espaço Reservado para Número de Slide 3">
            <a:extLst>
              <a:ext uri="{FF2B5EF4-FFF2-40B4-BE49-F238E27FC236}">
                <a16:creationId xmlns:a16="http://schemas.microsoft.com/office/drawing/2014/main" id="{B8DC5427-C728-40D9-9EC4-3DC22F18E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CA86BCF5-8E83-4F21-8127-21E6EAB6BDB8}" type="slidenum">
              <a:rPr lang="pt-BR" altLang="pt-BR" smtClean="0"/>
              <a:pPr/>
              <a:t>50</a:t>
            </a:fld>
            <a:endParaRPr lang="pt-BR" altLang="pt-BR" dirty="0"/>
          </a:p>
        </p:txBody>
      </p:sp>
      <p:sp>
        <p:nvSpPr>
          <p:cNvPr id="10" name="AutoShape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983C5A88-79A1-4D73-B797-C901E195B3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46966C5B-500D-4241-879E-FE463D4F1E2C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559418480"/>
              </p:ext>
            </p:extLst>
          </p:nvPr>
        </p:nvGraphicFramePr>
        <p:xfrm>
          <a:off x="179512" y="58316"/>
          <a:ext cx="8964488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eta: para a Direita 7">
            <a:extLst>
              <a:ext uri="{FF2B5EF4-FFF2-40B4-BE49-F238E27FC236}">
                <a16:creationId xmlns:a16="http://schemas.microsoft.com/office/drawing/2014/main" id="{FE78BAA8-FE68-4B37-9B7B-8E04D8F07A3B}"/>
              </a:ext>
            </a:extLst>
          </p:cNvPr>
          <p:cNvSpPr/>
          <p:nvPr/>
        </p:nvSpPr>
        <p:spPr bwMode="auto">
          <a:xfrm rot="1631676">
            <a:off x="779501" y="891349"/>
            <a:ext cx="720080" cy="360040"/>
          </a:xfrm>
          <a:prstGeom prst="rightArrow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9" name="Seta: para a Direita 8">
            <a:extLst>
              <a:ext uri="{FF2B5EF4-FFF2-40B4-BE49-F238E27FC236}">
                <a16:creationId xmlns:a16="http://schemas.microsoft.com/office/drawing/2014/main" id="{ABCC551B-DD7C-486F-91ED-71EDE02FA6BD}"/>
              </a:ext>
            </a:extLst>
          </p:cNvPr>
          <p:cNvSpPr/>
          <p:nvPr/>
        </p:nvSpPr>
        <p:spPr bwMode="auto">
          <a:xfrm>
            <a:off x="2915816" y="260648"/>
            <a:ext cx="720080" cy="360040"/>
          </a:xfrm>
          <a:prstGeom prst="rightArrow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0" name="Seta: para a Direita 9">
            <a:extLst>
              <a:ext uri="{FF2B5EF4-FFF2-40B4-BE49-F238E27FC236}">
                <a16:creationId xmlns:a16="http://schemas.microsoft.com/office/drawing/2014/main" id="{A1FD3F63-B49C-4517-923E-E04F907F0297}"/>
              </a:ext>
            </a:extLst>
          </p:cNvPr>
          <p:cNvSpPr/>
          <p:nvPr/>
        </p:nvSpPr>
        <p:spPr bwMode="auto">
          <a:xfrm rot="8765674">
            <a:off x="7886700" y="814695"/>
            <a:ext cx="720080" cy="360040"/>
          </a:xfrm>
          <a:prstGeom prst="rightArrow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15609336-5E7A-4D16-8420-D489DBA31E3E}"/>
              </a:ext>
            </a:extLst>
          </p:cNvPr>
          <p:cNvSpPr/>
          <p:nvPr/>
        </p:nvSpPr>
        <p:spPr bwMode="auto">
          <a:xfrm rot="10215553">
            <a:off x="8285938" y="3666611"/>
            <a:ext cx="720080" cy="360040"/>
          </a:xfrm>
          <a:prstGeom prst="rightArrow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2" name="Seta: para a Direita 11">
            <a:extLst>
              <a:ext uri="{FF2B5EF4-FFF2-40B4-BE49-F238E27FC236}">
                <a16:creationId xmlns:a16="http://schemas.microsoft.com/office/drawing/2014/main" id="{FCF0B7F2-D01F-4184-AD44-9E560AEB534B}"/>
              </a:ext>
            </a:extLst>
          </p:cNvPr>
          <p:cNvSpPr/>
          <p:nvPr/>
        </p:nvSpPr>
        <p:spPr bwMode="auto">
          <a:xfrm rot="10049034">
            <a:off x="6843446" y="5839780"/>
            <a:ext cx="720080" cy="360040"/>
          </a:xfrm>
          <a:prstGeom prst="rightArrow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0128FE16-A20A-41E4-9950-8E0F68AB0180}"/>
              </a:ext>
            </a:extLst>
          </p:cNvPr>
          <p:cNvSpPr/>
          <p:nvPr/>
        </p:nvSpPr>
        <p:spPr bwMode="auto">
          <a:xfrm rot="20376547">
            <a:off x="1542054" y="6193160"/>
            <a:ext cx="720080" cy="360040"/>
          </a:xfrm>
          <a:prstGeom prst="rightArrow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5" name="Seta: para a Direita 14">
            <a:extLst>
              <a:ext uri="{FF2B5EF4-FFF2-40B4-BE49-F238E27FC236}">
                <a16:creationId xmlns:a16="http://schemas.microsoft.com/office/drawing/2014/main" id="{99CD3BF8-9617-4ABD-851F-AC0F09023C79}"/>
              </a:ext>
            </a:extLst>
          </p:cNvPr>
          <p:cNvSpPr/>
          <p:nvPr/>
        </p:nvSpPr>
        <p:spPr bwMode="auto">
          <a:xfrm>
            <a:off x="309264" y="3978914"/>
            <a:ext cx="720080" cy="360040"/>
          </a:xfrm>
          <a:prstGeom prst="rightArrow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" name="AutoShape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52BE711-C53A-349C-6CFD-3E619B33C1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42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2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DDA243-0D3D-4DA9-87EE-5476ADFA3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36525"/>
            <a:ext cx="7859216" cy="796950"/>
          </a:xfrm>
        </p:spPr>
        <p:txBody>
          <a:bodyPr/>
          <a:lstStyle/>
          <a:p>
            <a:r>
              <a:rPr lang="pt-BR" sz="4000" dirty="0">
                <a:solidFill>
                  <a:srgbClr val="FFFF00"/>
                </a:solidFill>
              </a:rPr>
              <a:t>Resistências ao próprio MP…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7E3CE0-C66F-451D-9DCD-51FEDA4A8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892" y="1158900"/>
            <a:ext cx="8579296" cy="5217443"/>
          </a:xfrm>
        </p:spPr>
        <p:txBody>
          <a:bodyPr/>
          <a:lstStyle/>
          <a:p>
            <a:r>
              <a:rPr lang="pt-BR" sz="2800" dirty="0">
                <a:solidFill>
                  <a:srgbClr val="FFC000"/>
                </a:solidFill>
              </a:rPr>
              <a:t>Tentativas de “lei da </a:t>
            </a:r>
            <a:r>
              <a:rPr lang="pt-BR" sz="2800" dirty="0">
                <a:solidFill>
                  <a:srgbClr val="FFFF00"/>
                </a:solidFill>
              </a:rPr>
              <a:t>mordaça</a:t>
            </a:r>
            <a:r>
              <a:rPr lang="pt-BR" sz="2800" dirty="0">
                <a:solidFill>
                  <a:srgbClr val="FFC000"/>
                </a:solidFill>
              </a:rPr>
              <a:t>”</a:t>
            </a:r>
          </a:p>
          <a:p>
            <a:r>
              <a:rPr lang="pt-BR" sz="2800" dirty="0">
                <a:solidFill>
                  <a:srgbClr val="FFC000"/>
                </a:solidFill>
              </a:rPr>
              <a:t>Tentativa de impingir </a:t>
            </a:r>
            <a:r>
              <a:rPr lang="pt-BR" sz="2800" dirty="0">
                <a:solidFill>
                  <a:srgbClr val="FFFF00"/>
                </a:solidFill>
              </a:rPr>
              <a:t>reconvenção</a:t>
            </a:r>
            <a:r>
              <a:rPr lang="pt-BR" sz="2800" dirty="0">
                <a:solidFill>
                  <a:srgbClr val="FFC000"/>
                </a:solidFill>
              </a:rPr>
              <a:t> x o membro do MP em ACP (Med </a:t>
            </a:r>
            <a:r>
              <a:rPr lang="pt-BR" sz="2800" dirty="0" err="1">
                <a:solidFill>
                  <a:srgbClr val="FFC000"/>
                </a:solidFill>
              </a:rPr>
              <a:t>Prov</a:t>
            </a:r>
            <a:r>
              <a:rPr lang="pt-BR" sz="2800" dirty="0">
                <a:solidFill>
                  <a:srgbClr val="FFC000"/>
                </a:solidFill>
              </a:rPr>
              <a:t> de 2000)</a:t>
            </a:r>
          </a:p>
          <a:p>
            <a:r>
              <a:rPr lang="pt-BR" sz="2800" dirty="0">
                <a:solidFill>
                  <a:srgbClr val="FFC000"/>
                </a:solidFill>
              </a:rPr>
              <a:t>Tentativa de impedir suas </a:t>
            </a:r>
            <a:r>
              <a:rPr lang="pt-BR" sz="2800" dirty="0">
                <a:solidFill>
                  <a:srgbClr val="FFFF00"/>
                </a:solidFill>
              </a:rPr>
              <a:t>investigações criminais </a:t>
            </a:r>
            <a:r>
              <a:rPr lang="pt-BR" sz="2800" dirty="0">
                <a:solidFill>
                  <a:srgbClr val="FFC000"/>
                </a:solidFill>
              </a:rPr>
              <a:t>(PEC 37/11)</a:t>
            </a:r>
          </a:p>
          <a:p>
            <a:r>
              <a:rPr lang="pt-BR" sz="2800" dirty="0">
                <a:solidFill>
                  <a:srgbClr val="FFC000"/>
                </a:solidFill>
              </a:rPr>
              <a:t>Atenuação da </a:t>
            </a:r>
            <a:r>
              <a:rPr lang="pt-BR" sz="2800" dirty="0">
                <a:solidFill>
                  <a:srgbClr val="FFFF00"/>
                </a:solidFill>
              </a:rPr>
              <a:t>LIA</a:t>
            </a:r>
            <a:r>
              <a:rPr lang="pt-BR" sz="2800" dirty="0">
                <a:solidFill>
                  <a:srgbClr val="FFC000"/>
                </a:solidFill>
              </a:rPr>
              <a:t> (Lei 14.230/21)</a:t>
            </a:r>
          </a:p>
          <a:p>
            <a:r>
              <a:rPr lang="pt-BR" sz="2800" dirty="0">
                <a:solidFill>
                  <a:srgbClr val="FFC000"/>
                </a:solidFill>
              </a:rPr>
              <a:t>Atual tentativa de suprimir sua </a:t>
            </a:r>
            <a:r>
              <a:rPr lang="pt-BR" sz="2800" dirty="0">
                <a:solidFill>
                  <a:srgbClr val="FFFF00"/>
                </a:solidFill>
              </a:rPr>
              <a:t>independência</a:t>
            </a:r>
            <a:r>
              <a:rPr lang="pt-BR" sz="2800" dirty="0">
                <a:solidFill>
                  <a:srgbClr val="FFC000"/>
                </a:solidFill>
              </a:rPr>
              <a:t> </a:t>
            </a:r>
            <a:r>
              <a:rPr lang="pt-BR" sz="2800" dirty="0">
                <a:solidFill>
                  <a:srgbClr val="FFFF00"/>
                </a:solidFill>
              </a:rPr>
              <a:t>funcional</a:t>
            </a:r>
            <a:r>
              <a:rPr lang="pt-BR" sz="2800" dirty="0">
                <a:solidFill>
                  <a:srgbClr val="FFC000"/>
                </a:solidFill>
              </a:rPr>
              <a:t> (PEC 5/21 ⇒ CNMP)</a:t>
            </a:r>
          </a:p>
          <a:p>
            <a:r>
              <a:rPr lang="pt-BR" sz="2800" dirty="0">
                <a:solidFill>
                  <a:srgbClr val="FFC000"/>
                </a:solidFill>
              </a:rPr>
              <a:t>Cuidados com os </a:t>
            </a:r>
            <a:r>
              <a:rPr lang="pt-BR" sz="2800" dirty="0">
                <a:solidFill>
                  <a:srgbClr val="FFFF00"/>
                </a:solidFill>
              </a:rPr>
              <a:t>PL em andamento</a:t>
            </a:r>
            <a:r>
              <a:rPr lang="pt-BR" sz="2800" dirty="0">
                <a:solidFill>
                  <a:srgbClr val="FFC000"/>
                </a:solidFill>
              </a:rPr>
              <a:t>…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B5AD084-D32E-4B1F-BE8B-4B17938AE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BCF5-8E83-4F21-8127-21E6EAB6BDB8}" type="slidenum">
              <a:rPr lang="pt-BR" altLang="pt-BR" smtClean="0"/>
              <a:pPr/>
              <a:t>52</a:t>
            </a:fld>
            <a:endParaRPr lang="pt-BR" altLang="pt-BR"/>
          </a:p>
        </p:txBody>
      </p:sp>
      <p:sp>
        <p:nvSpPr>
          <p:cNvPr id="5" name="AutoShape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47255549-3EE3-46AC-A1C0-54E744CA8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825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E0DDB7-B078-4E78-8485-DCC2D68AC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547" y="113464"/>
            <a:ext cx="8229600" cy="1143000"/>
          </a:xfrm>
        </p:spPr>
        <p:txBody>
          <a:bodyPr/>
          <a:lstStyle/>
          <a:p>
            <a:r>
              <a:rPr lang="pt-BR" dirty="0"/>
              <a:t>Enfim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8CC3CC-A835-4DAE-AC97-F91A5777E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9018"/>
            <a:ext cx="8229600" cy="4525963"/>
          </a:xfrm>
        </p:spPr>
        <p:txBody>
          <a:bodyPr/>
          <a:lstStyle/>
          <a:p>
            <a:r>
              <a:rPr lang="pt-BR" dirty="0">
                <a:solidFill>
                  <a:srgbClr val="FFFF00"/>
                </a:solidFill>
              </a:rPr>
              <a:t>MP: maior divulgação de seu trabalho</a:t>
            </a:r>
          </a:p>
          <a:p>
            <a:r>
              <a:rPr lang="pt-BR" dirty="0">
                <a:solidFill>
                  <a:srgbClr val="FFFF00"/>
                </a:solidFill>
              </a:rPr>
              <a:t>Mais </a:t>
            </a:r>
            <a:r>
              <a:rPr lang="pt-BR" i="1" dirty="0" err="1">
                <a:solidFill>
                  <a:srgbClr val="FFFF00"/>
                </a:solidFill>
              </a:rPr>
              <a:t>accountability</a:t>
            </a:r>
            <a:r>
              <a:rPr lang="pt-BR" i="1" dirty="0">
                <a:solidFill>
                  <a:srgbClr val="FFFF00"/>
                </a:solidFill>
              </a:rPr>
              <a:t> </a:t>
            </a:r>
            <a:r>
              <a:rPr lang="pt-BR" dirty="0">
                <a:solidFill>
                  <a:srgbClr val="FFFF00"/>
                </a:solidFill>
              </a:rPr>
              <a:t>pelo Ministério Público</a:t>
            </a:r>
          </a:p>
          <a:p>
            <a:pPr marL="457200" lvl="1" indent="0">
              <a:buNone/>
            </a:pPr>
            <a:r>
              <a:rPr lang="pt-BR" sz="2000" dirty="0">
                <a:solidFill>
                  <a:schemeClr val="bg1"/>
                </a:solidFill>
              </a:rPr>
              <a:t>⇒ prestar contas aos órgãos de controle e à população</a:t>
            </a:r>
          </a:p>
          <a:p>
            <a:r>
              <a:rPr lang="pt-BR" dirty="0">
                <a:solidFill>
                  <a:srgbClr val="FFFF00"/>
                </a:solidFill>
              </a:rPr>
              <a:t>Maior colaboração com ONGs, Universidades</a:t>
            </a:r>
            <a:r>
              <a:rPr lang="pt-BR">
                <a:solidFill>
                  <a:srgbClr val="FFFF00"/>
                </a:solidFill>
              </a:rPr>
              <a:t>, mais atuação </a:t>
            </a:r>
            <a:r>
              <a:rPr lang="pt-BR" dirty="0">
                <a:solidFill>
                  <a:srgbClr val="FFFF00"/>
                </a:solidFill>
              </a:rPr>
              <a:t>conjunta </a:t>
            </a:r>
          </a:p>
          <a:p>
            <a:r>
              <a:rPr lang="pt-BR" dirty="0">
                <a:solidFill>
                  <a:srgbClr val="FFFF00"/>
                </a:solidFill>
              </a:rPr>
              <a:t>Bastante firmeza e responsabilidade :</a:t>
            </a:r>
          </a:p>
          <a:p>
            <a:pPr marL="0" indent="0">
              <a:buNone/>
            </a:pPr>
            <a:r>
              <a:rPr lang="pt-BR" dirty="0">
                <a:solidFill>
                  <a:srgbClr val="FFFF00"/>
                </a:solidFill>
              </a:rPr>
              <a:t>   ⇒ atuação ponderada e técnica</a:t>
            </a:r>
          </a:p>
          <a:p>
            <a:pPr marL="0" indent="0">
              <a:buNone/>
            </a:pP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45EDCD7-E0E9-419F-99FD-2EA5E5D0B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BCF5-8E83-4F21-8127-21E6EAB6BDB8}" type="slidenum">
              <a:rPr lang="pt-BR" altLang="pt-BR" smtClean="0"/>
              <a:pPr/>
              <a:t>53</a:t>
            </a:fld>
            <a:endParaRPr lang="pt-BR" altLang="pt-BR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80FB428-9871-4D9A-ACC9-C2BB47DD90C6}"/>
              </a:ext>
            </a:extLst>
          </p:cNvPr>
          <p:cNvGrpSpPr>
            <a:grpSpLocks/>
          </p:cNvGrpSpPr>
          <p:nvPr/>
        </p:nvGrpSpPr>
        <p:grpSpPr bwMode="auto">
          <a:xfrm>
            <a:off x="7620000" y="5867400"/>
            <a:ext cx="1143000" cy="304800"/>
            <a:chOff x="4704" y="3600"/>
            <a:chExt cx="720" cy="192"/>
          </a:xfrm>
        </p:grpSpPr>
        <p:sp>
          <p:nvSpPr>
            <p:cNvPr id="6" name="AutoShape 5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F7ED1E51-68B3-4559-9160-390342CC99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3600"/>
              <a:ext cx="288" cy="192"/>
            </a:xfrm>
            <a:prstGeom prst="actionButtonBlan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rgbClr val="FF9966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u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7" name="AutoShape 6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8B96B02C-CEB3-41EF-A5E9-D36DCF592A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3600"/>
              <a:ext cx="288" cy="192"/>
            </a:xfrm>
            <a:prstGeom prst="actionButtonBlan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rgbClr val="FF9966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u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8" name="Group 4">
            <a:extLst>
              <a:ext uri="{FF2B5EF4-FFF2-40B4-BE49-F238E27FC236}">
                <a16:creationId xmlns:a16="http://schemas.microsoft.com/office/drawing/2014/main" id="{6137CF27-8B6D-41AF-AE5E-79E72E856C74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5868236"/>
            <a:ext cx="1143000" cy="304800"/>
            <a:chOff x="4704" y="3600"/>
            <a:chExt cx="720" cy="192"/>
          </a:xfrm>
        </p:grpSpPr>
        <p:sp>
          <p:nvSpPr>
            <p:cNvPr id="9" name="AutoShape 5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495CD5AA-81AB-4CE8-8360-066E9786D9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3600"/>
              <a:ext cx="288" cy="192"/>
            </a:xfrm>
            <a:prstGeom prst="actionButtonBlan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rgbClr val="FF9966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u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0" name="AutoShape 6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7C7C1938-EC4C-4BE2-B25A-03818B5BAA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3600"/>
              <a:ext cx="288" cy="192"/>
            </a:xfrm>
            <a:prstGeom prst="actionButtonBlan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rgbClr val="FF9966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u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455970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B01482-D651-45B6-9C1F-1D9A8E62B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/>
              <a:t>Questões práticas para discussão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B560A8-EC33-430A-A784-CC92651A2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r>
              <a:rPr lang="pt-BR" sz="2400" dirty="0">
                <a:solidFill>
                  <a:srgbClr val="00FF00"/>
                </a:solidFill>
              </a:rPr>
              <a:t>Contraditório no inquérito civil</a:t>
            </a:r>
            <a:r>
              <a:rPr lang="pt-BR" sz="2400" dirty="0">
                <a:solidFill>
                  <a:srgbClr val="F6E836"/>
                </a:solidFill>
              </a:rPr>
              <a:t>: exigência legal, jurisprudencial ou mera questão de oportunidade e conveniência?</a:t>
            </a:r>
          </a:p>
          <a:p>
            <a:r>
              <a:rPr lang="pt-BR" sz="2400" dirty="0">
                <a:solidFill>
                  <a:srgbClr val="F6E836"/>
                </a:solidFill>
              </a:rPr>
              <a:t>Quais os </a:t>
            </a:r>
            <a:r>
              <a:rPr lang="pt-BR" sz="2400" dirty="0">
                <a:solidFill>
                  <a:srgbClr val="00FF00"/>
                </a:solidFill>
              </a:rPr>
              <a:t>mecanismos de controle </a:t>
            </a:r>
            <a:r>
              <a:rPr lang="pt-BR" sz="2400" dirty="0">
                <a:solidFill>
                  <a:srgbClr val="F6E836"/>
                </a:solidFill>
              </a:rPr>
              <a:t>do inquérito civil (questão de competência, atos ilegais, excesso de prazo etc.)?</a:t>
            </a:r>
          </a:p>
          <a:p>
            <a:r>
              <a:rPr lang="pt-BR" sz="2400" dirty="0">
                <a:solidFill>
                  <a:srgbClr val="00FF00"/>
                </a:solidFill>
              </a:rPr>
              <a:t>Objeto</a:t>
            </a:r>
            <a:r>
              <a:rPr lang="pt-BR" sz="2400" dirty="0">
                <a:solidFill>
                  <a:srgbClr val="F6E836"/>
                </a:solidFill>
              </a:rPr>
              <a:t> do inquérito civil: pode incluir matéria penal?</a:t>
            </a:r>
          </a:p>
          <a:p>
            <a:r>
              <a:rPr lang="pt-BR" sz="2400" dirty="0">
                <a:solidFill>
                  <a:srgbClr val="F6E836"/>
                </a:solidFill>
              </a:rPr>
              <a:t>Qual o fundamento para que o CNMP resolva o </a:t>
            </a:r>
            <a:r>
              <a:rPr lang="pt-BR" sz="2400" dirty="0">
                <a:solidFill>
                  <a:srgbClr val="00FF00"/>
                </a:solidFill>
              </a:rPr>
              <a:t>conflito de atribuições </a:t>
            </a:r>
            <a:r>
              <a:rPr lang="pt-BR" sz="2400" dirty="0">
                <a:solidFill>
                  <a:srgbClr val="F6E836"/>
                </a:solidFill>
              </a:rPr>
              <a:t>no inquérito civil?</a:t>
            </a:r>
          </a:p>
          <a:p>
            <a:r>
              <a:rPr lang="pt-BR" sz="2400" dirty="0">
                <a:solidFill>
                  <a:srgbClr val="F6E836"/>
                </a:solidFill>
              </a:rPr>
              <a:t>Objeto da ACP: pode incluir controle de políticas públicas?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EEB27F3-57A6-4E35-8AB4-761BE182A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BCF5-8E83-4F21-8127-21E6EAB6BDB8}" type="slidenum">
              <a:rPr lang="pt-BR" altLang="pt-BR" smtClean="0"/>
              <a:pPr/>
              <a:t>54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6251182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AAD48B-D585-4CFC-8CBE-5A2423712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Material indicado para leitura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CCE15E-9EAA-4474-9CDB-F849A5A51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525963"/>
          </a:xfrm>
        </p:spPr>
        <p:txBody>
          <a:bodyPr/>
          <a:lstStyle/>
          <a:p>
            <a:r>
              <a:rPr lang="pt-BR" dirty="0">
                <a:solidFill>
                  <a:srgbClr val="FFFF00"/>
                </a:solidFill>
              </a:rPr>
              <a:t>Artigo</a:t>
            </a:r>
            <a:r>
              <a:rPr lang="pt-BR" dirty="0"/>
              <a:t>: Inquérito civil: pontos controvertidos</a:t>
            </a:r>
          </a:p>
          <a:p>
            <a:pPr marL="457200" lvl="1" indent="0">
              <a:buNone/>
            </a:pPr>
            <a:r>
              <a:rPr lang="pt-BR" sz="2400" dirty="0">
                <a:hlinkClick r:id="rId2"/>
              </a:rPr>
              <a:t>http://www.mazzilli.com.br/pages/artigos/iccontr21.pdf</a:t>
            </a:r>
            <a:r>
              <a:rPr lang="pt-BR" sz="2400" dirty="0"/>
              <a:t> </a:t>
            </a:r>
            <a:endParaRPr lang="pt-BR" dirty="0"/>
          </a:p>
          <a:p>
            <a:r>
              <a:rPr lang="pt-BR" dirty="0">
                <a:solidFill>
                  <a:srgbClr val="FFFF00"/>
                </a:solidFill>
              </a:rPr>
              <a:t>Diversos outros artigos </a:t>
            </a:r>
            <a:r>
              <a:rPr lang="pt-BR" dirty="0"/>
              <a:t>sobre IC e ACP</a:t>
            </a:r>
          </a:p>
          <a:p>
            <a:pPr marL="457200" lvl="1" indent="0">
              <a:buNone/>
            </a:pPr>
            <a:r>
              <a:rPr lang="pt-BR" dirty="0">
                <a:hlinkClick r:id="rId3"/>
              </a:rPr>
              <a:t>http://www.mazzilli.com.br/menus/artigos.html</a:t>
            </a:r>
            <a:endParaRPr lang="pt-BR" dirty="0"/>
          </a:p>
          <a:p>
            <a:r>
              <a:rPr lang="pt-BR" dirty="0">
                <a:solidFill>
                  <a:srgbClr val="FFFF00"/>
                </a:solidFill>
              </a:rPr>
              <a:t>Livro “A defesa dos interesses difusos em juízo”</a:t>
            </a:r>
            <a:r>
              <a:rPr lang="pt-BR" dirty="0"/>
              <a:t>, 33ª ed., </a:t>
            </a:r>
            <a:r>
              <a:rPr lang="pt-BR" dirty="0" err="1"/>
              <a:t>Juspodivm</a:t>
            </a:r>
            <a:r>
              <a:rPr lang="pt-BR" dirty="0"/>
              <a:t>, 2023</a:t>
            </a:r>
          </a:p>
          <a:p>
            <a:r>
              <a:rPr lang="pt-BR" dirty="0">
                <a:solidFill>
                  <a:srgbClr val="FFFF00"/>
                </a:solidFill>
              </a:rPr>
              <a:t>Livro “O inquérito civil”</a:t>
            </a:r>
            <a:r>
              <a:rPr lang="pt-BR" dirty="0"/>
              <a:t>, 4ª ed., Saraiva, 2015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1211A13-16F1-47C0-AD5D-2C1CAB9FC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BCF5-8E83-4F21-8127-21E6EAB6BDB8}" type="slidenum">
              <a:rPr lang="pt-BR" altLang="pt-BR" smtClean="0"/>
              <a:pPr/>
              <a:t>55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0187307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Número de Slide 5">
            <a:extLst>
              <a:ext uri="{FF2B5EF4-FFF2-40B4-BE49-F238E27FC236}">
                <a16:creationId xmlns:a16="http://schemas.microsoft.com/office/drawing/2014/main" id="{707C32C0-5650-4F51-8F19-8FA280282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1968D425-8088-46C6-BA2E-F36BA861D2E6}" type="slidenum">
              <a:rPr lang="pt-BR" altLang="pt-BR" sz="1400">
                <a:solidFill>
                  <a:srgbClr val="FF9900"/>
                </a:solidFill>
              </a:rPr>
              <a:pPr eaLnBrk="1" hangingPunct="1">
                <a:buFontTx/>
                <a:buNone/>
              </a:pPr>
              <a:t>56</a:t>
            </a:fld>
            <a:endParaRPr lang="pt-BR" altLang="pt-BR" sz="1400">
              <a:solidFill>
                <a:srgbClr val="FF9900"/>
              </a:solidFill>
            </a:endParaRP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AB2C1B76-8617-4B79-B981-1EDBC56193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71625" y="2000250"/>
            <a:ext cx="6384925" cy="135731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pt-BR" altLang="pt-BR" sz="2800"/>
          </a:p>
          <a:p>
            <a:pPr eaLnBrk="1" hangingPunct="1">
              <a:buFontTx/>
              <a:buNone/>
            </a:pPr>
            <a:r>
              <a:rPr lang="pt-BR" altLang="pt-BR" sz="4800" b="1" u="sng">
                <a:solidFill>
                  <a:srgbClr val="00FF00"/>
                </a:solidFill>
              </a:rPr>
              <a:t>www.mazzilli.com.br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Número de Slide 5">
            <a:extLst>
              <a:ext uri="{FF2B5EF4-FFF2-40B4-BE49-F238E27FC236}">
                <a16:creationId xmlns:a16="http://schemas.microsoft.com/office/drawing/2014/main" id="{086EBCC5-CBE9-4F1B-AB32-CF246DE3C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7599592B-4CDE-4FE4-A589-09E03F687494}" type="slidenum">
              <a:rPr lang="pt-BR" altLang="pt-BR" sz="1400">
                <a:solidFill>
                  <a:srgbClr val="FF9900"/>
                </a:solidFill>
              </a:rPr>
              <a:pPr eaLnBrk="1" hangingPunct="1">
                <a:buFontTx/>
                <a:buNone/>
              </a:pPr>
              <a:t>6</a:t>
            </a:fld>
            <a:endParaRPr lang="pt-BR" altLang="pt-BR" sz="1400">
              <a:solidFill>
                <a:srgbClr val="FF9900"/>
              </a:solidFill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5CF9E243-3E0F-4D4A-A513-911E5160AFE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152400"/>
            <a:ext cx="7772400" cy="685800"/>
          </a:xfrm>
        </p:spPr>
        <p:txBody>
          <a:bodyPr/>
          <a:lstStyle/>
          <a:p>
            <a:pPr eaLnBrk="1" hangingPunct="1"/>
            <a:r>
              <a:rPr lang="pt-BR" altLang="pt-BR" b="1">
                <a:sym typeface="Symbol" panose="05050102010706020507" pitchFamily="18" charset="2"/>
              </a:rPr>
              <a:t>Origens do IC …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CFFA99A-31B0-4052-9004-29506BBFFCB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8600" y="838200"/>
            <a:ext cx="8610600" cy="4114800"/>
          </a:xfrm>
        </p:spPr>
        <p:txBody>
          <a:bodyPr/>
          <a:lstStyle/>
          <a:p>
            <a:pPr lvl="1" algn="l" eaLnBrk="1" hangingPunct="1">
              <a:buFontTx/>
              <a:buChar char="–"/>
            </a:pPr>
            <a:r>
              <a:rPr lang="pt-BR" altLang="pt-BR" b="1" dirty="0">
                <a:solidFill>
                  <a:schemeClr val="accent1"/>
                </a:solidFill>
                <a:sym typeface="Symbol" panose="05050102010706020507" pitchFamily="18" charset="2"/>
              </a:rPr>
              <a:t>década de 80 – </a:t>
            </a:r>
            <a:r>
              <a:rPr lang="pt-BR" altLang="pt-BR" sz="2000" b="1" dirty="0">
                <a:solidFill>
                  <a:srgbClr val="FF9900"/>
                </a:solidFill>
                <a:sym typeface="Symbol" panose="05050102010706020507" pitchFamily="18" charset="2"/>
              </a:rPr>
              <a:t>1ªas </a:t>
            </a:r>
            <a:r>
              <a:rPr lang="pt-BR" altLang="pt-BR" sz="2000" b="1" dirty="0" err="1">
                <a:solidFill>
                  <a:srgbClr val="FF9900"/>
                </a:solidFill>
                <a:sym typeface="Symbol" panose="05050102010706020507" pitchFamily="18" charset="2"/>
              </a:rPr>
              <a:t>idéias</a:t>
            </a:r>
            <a:r>
              <a:rPr lang="pt-BR" altLang="pt-BR" sz="2000" b="1" dirty="0">
                <a:solidFill>
                  <a:srgbClr val="FF9900"/>
                </a:solidFill>
                <a:sym typeface="Symbol" panose="05050102010706020507" pitchFamily="18" charset="2"/>
              </a:rPr>
              <a:t>, LACP</a:t>
            </a:r>
          </a:p>
        </p:txBody>
      </p:sp>
      <p:sp>
        <p:nvSpPr>
          <p:cNvPr id="7172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465395E4-8AAA-49CA-8C27-71138CEAC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  <p:sp>
        <p:nvSpPr>
          <p:cNvPr id="6151" name="CaixaDeTexto 2">
            <a:extLst>
              <a:ext uri="{FF2B5EF4-FFF2-40B4-BE49-F238E27FC236}">
                <a16:creationId xmlns:a16="http://schemas.microsoft.com/office/drawing/2014/main" id="{E4506396-0598-4705-A916-657869D78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974" y="4310051"/>
            <a:ext cx="8197850" cy="1557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buFontTx/>
              <a:buNone/>
            </a:pPr>
            <a:r>
              <a:rPr lang="pt-BR" altLang="pt-BR" b="1" dirty="0">
                <a:sym typeface="Symbol" panose="05050102010706020507" pitchFamily="18" charset="2"/>
              </a:rPr>
              <a:t>–</a:t>
            </a:r>
            <a:r>
              <a:rPr lang="pt-BR" altLang="pt-BR" b="1" dirty="0">
                <a:solidFill>
                  <a:schemeClr val="accent1"/>
                </a:solidFill>
                <a:sym typeface="Symbol" panose="05050102010706020507" pitchFamily="18" charset="2"/>
              </a:rPr>
              <a:t> Camargo Ferraz / Édis Milaré / Nelson Nery</a:t>
            </a:r>
          </a:p>
          <a:p>
            <a:pPr lvl="1" eaLnBrk="1" hangingPunct="1">
              <a:buFontTx/>
              <a:buNone/>
            </a:pPr>
            <a:r>
              <a:rPr lang="pt-BR" altLang="pt-BR" b="1" dirty="0">
                <a:sym typeface="Symbol" panose="05050102010706020507" pitchFamily="18" charset="2"/>
              </a:rPr>
              <a:t>–</a:t>
            </a:r>
            <a:r>
              <a:rPr lang="pt-BR" altLang="pt-BR" b="1" dirty="0">
                <a:solidFill>
                  <a:schemeClr val="accent1"/>
                </a:solidFill>
                <a:sym typeface="Symbol" panose="05050102010706020507" pitchFamily="18" charset="2"/>
              </a:rPr>
              <a:t> Embasamento legal :</a:t>
            </a:r>
            <a:r>
              <a:rPr lang="pt-BR" altLang="pt-BR" b="1" dirty="0">
                <a:solidFill>
                  <a:srgbClr val="FFFF00"/>
                </a:solidFill>
                <a:sym typeface="Symbol" panose="05050102010706020507" pitchFamily="18" charset="2"/>
              </a:rPr>
              <a:t> Lei 7.347/85</a:t>
            </a:r>
            <a:r>
              <a:rPr lang="pt-BR" altLang="pt-BR" b="1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  <a:r>
              <a:rPr lang="pt-BR" altLang="pt-BR" b="1" dirty="0">
                <a:solidFill>
                  <a:srgbClr val="FFFF00"/>
                </a:solidFill>
                <a:sym typeface="Symbol" panose="05050102010706020507" pitchFamily="18" charset="2"/>
              </a:rPr>
              <a:t> CF</a:t>
            </a:r>
          </a:p>
          <a:p>
            <a:pPr lvl="1" eaLnBrk="1" hangingPunct="1">
              <a:buFontTx/>
              <a:buNone/>
            </a:pPr>
            <a:r>
              <a:rPr lang="pt-BR" altLang="pt-BR" b="1" dirty="0">
                <a:sym typeface="Symbol" panose="05050102010706020507" pitchFamily="18" charset="2"/>
              </a:rPr>
              <a:t>–</a:t>
            </a:r>
            <a:r>
              <a:rPr lang="pt-BR" altLang="pt-BR" b="1" dirty="0">
                <a:solidFill>
                  <a:schemeClr val="accent1"/>
                </a:solidFill>
                <a:sym typeface="Symbol" panose="05050102010706020507" pitchFamily="18" charset="2"/>
              </a:rPr>
              <a:t> </a:t>
            </a:r>
            <a:r>
              <a:rPr lang="pt-BR" altLang="pt-BR" sz="2400" b="1" dirty="0">
                <a:solidFill>
                  <a:schemeClr val="accent1"/>
                </a:solidFill>
                <a:sym typeface="Symbol" panose="05050102010706020507" pitchFamily="18" charset="2"/>
              </a:rPr>
              <a:t>À falta de regulam. legal federal:</a:t>
            </a:r>
            <a:r>
              <a:rPr lang="pt-BR" altLang="pt-BR" sz="2400" b="1" dirty="0">
                <a:solidFill>
                  <a:srgbClr val="FFFF00"/>
                </a:solidFill>
                <a:sym typeface="Symbol" panose="05050102010706020507" pitchFamily="18" charset="2"/>
              </a:rPr>
              <a:t> </a:t>
            </a:r>
            <a:r>
              <a:rPr lang="pt-BR" altLang="pt-BR" sz="2000" b="1" dirty="0">
                <a:solidFill>
                  <a:srgbClr val="FFFF00"/>
                </a:solidFill>
                <a:sym typeface="Symbol" panose="05050102010706020507" pitchFamily="18" charset="2"/>
              </a:rPr>
              <a:t>Res. 23/07 – CNMP</a:t>
            </a:r>
            <a:endParaRPr lang="pt-BR" altLang="pt-BR" dirty="0">
              <a:solidFill>
                <a:schemeClr val="tx1"/>
              </a:solidFill>
            </a:endParaRPr>
          </a:p>
        </p:txBody>
      </p:sp>
      <p:grpSp>
        <p:nvGrpSpPr>
          <p:cNvPr id="8" name="Group 19">
            <a:extLst>
              <a:ext uri="{FF2B5EF4-FFF2-40B4-BE49-F238E27FC236}">
                <a16:creationId xmlns:a16="http://schemas.microsoft.com/office/drawing/2014/main" id="{E319500C-504D-4C76-AB58-2BE80316121D}"/>
              </a:ext>
            </a:extLst>
          </p:cNvPr>
          <p:cNvGrpSpPr>
            <a:grpSpLocks/>
          </p:cNvGrpSpPr>
          <p:nvPr/>
        </p:nvGrpSpPr>
        <p:grpSpPr bwMode="auto">
          <a:xfrm>
            <a:off x="276173" y="1693418"/>
            <a:ext cx="8248651" cy="2381251"/>
            <a:chOff x="196" y="1918"/>
            <a:chExt cx="5196" cy="1500"/>
          </a:xfrm>
        </p:grpSpPr>
        <p:pic>
          <p:nvPicPr>
            <p:cNvPr id="9" name="Picture 8" descr="Édis">
              <a:extLst>
                <a:ext uri="{FF2B5EF4-FFF2-40B4-BE49-F238E27FC236}">
                  <a16:creationId xmlns:a16="http://schemas.microsoft.com/office/drawing/2014/main" id="{7A1C0D60-51A3-493C-BADC-F1F1A7CAF8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13" y="1918"/>
              <a:ext cx="1125" cy="1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2" descr="05276837">
              <a:extLst>
                <a:ext uri="{FF2B5EF4-FFF2-40B4-BE49-F238E27FC236}">
                  <a16:creationId xmlns:a16="http://schemas.microsoft.com/office/drawing/2014/main" id="{FA16D913-0B8A-413C-A911-194C5304BE8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321" y="1918"/>
              <a:ext cx="1071" cy="1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11" name="Object 18">
              <a:extLst>
                <a:ext uri="{FF2B5EF4-FFF2-40B4-BE49-F238E27FC236}">
                  <a16:creationId xmlns:a16="http://schemas.microsoft.com/office/drawing/2014/main" id="{2C4DF802-07A9-4D13-A009-550BA7BD4C9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6" y="1918"/>
            <a:ext cx="1219" cy="14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PHOTO-PAINT" r:id="rId5" imgW="414353" imgH="493568" progId="CorelPhotoPaint.Image.12">
                    <p:embed/>
                  </p:oleObj>
                </mc:Choice>
                <mc:Fallback>
                  <p:oleObj name="PHOTO-PAINT" r:id="rId5" imgW="414353" imgH="493568" progId="CorelPhotoPaint.Image.12">
                    <p:embed/>
                    <p:pic>
                      <p:nvPicPr>
                        <p:cNvPr id="3074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" y="1918"/>
                          <a:ext cx="1219" cy="14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>
            <a:extLst>
              <a:ext uri="{FF2B5EF4-FFF2-40B4-BE49-F238E27FC236}">
                <a16:creationId xmlns:a16="http://schemas.microsoft.com/office/drawing/2014/main" id="{4AEF9E77-A1B0-4CB2-B101-FE208CA76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1389"/>
            <a:ext cx="8229600" cy="796925"/>
          </a:xfrm>
        </p:spPr>
        <p:txBody>
          <a:bodyPr/>
          <a:lstStyle/>
          <a:p>
            <a:r>
              <a:rPr lang="pt-BR" altLang="pt-BR" b="1" dirty="0">
                <a:sym typeface="Symbol" panose="05050102010706020507" pitchFamily="18" charset="2"/>
              </a:rPr>
              <a:t>Conceito de IC</a:t>
            </a:r>
            <a:endParaRPr lang="pt-BR" altLang="pt-BR" dirty="0"/>
          </a:p>
        </p:txBody>
      </p:sp>
      <p:sp>
        <p:nvSpPr>
          <p:cNvPr id="9219" name="Espaço Reservado para Conteúdo 2">
            <a:extLst>
              <a:ext uri="{FF2B5EF4-FFF2-40B4-BE49-F238E27FC236}">
                <a16:creationId xmlns:a16="http://schemas.microsoft.com/office/drawing/2014/main" id="{0ADABA52-6ECF-4766-9179-9C464331C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02" y="928606"/>
            <a:ext cx="8617396" cy="5184576"/>
          </a:xfrm>
        </p:spPr>
        <p:txBody>
          <a:bodyPr/>
          <a:lstStyle/>
          <a:p>
            <a:pPr lvl="1" eaLnBrk="1" hangingPunct="1">
              <a:lnSpc>
                <a:spcPct val="140000"/>
              </a:lnSpc>
            </a:pPr>
            <a:r>
              <a:rPr lang="pt-BR" altLang="pt-BR" sz="2400" b="1" dirty="0">
                <a:solidFill>
                  <a:schemeClr val="accent1"/>
                </a:solidFill>
                <a:sym typeface="Symbol" panose="05050102010706020507" pitchFamily="18" charset="2"/>
              </a:rPr>
              <a:t>Investigação administrativa prévia, presidida e eventualmente arquivada pelo próprio Ministério Público, destinada a colher elementos de convicção para embasar as atuações a seu cargo</a:t>
            </a:r>
          </a:p>
          <a:p>
            <a:pPr lvl="1" eaLnBrk="1" hangingPunct="1">
              <a:lnSpc>
                <a:spcPct val="140000"/>
              </a:lnSpc>
            </a:pPr>
            <a:r>
              <a:rPr lang="pt-BR" altLang="pt-BR" sz="2400" b="1" dirty="0">
                <a:solidFill>
                  <a:srgbClr val="FF9900"/>
                </a:solidFill>
                <a:sym typeface="Symbol" panose="05050102010706020507" pitchFamily="18" charset="2"/>
              </a:rPr>
              <a:t> Questões:</a:t>
            </a:r>
            <a:r>
              <a:rPr lang="pt-BR" altLang="pt-BR" sz="2400" b="1" dirty="0">
                <a:sym typeface="Symbol" panose="05050102010706020507" pitchFamily="18" charset="2"/>
              </a:rPr>
              <a:t> </a:t>
            </a:r>
          </a:p>
          <a:p>
            <a:pPr lvl="2" eaLnBrk="1" hangingPunct="1"/>
            <a:r>
              <a:rPr lang="pt-BR" altLang="pt-BR" sz="2000" b="1" dirty="0">
                <a:sym typeface="Symbol" panose="05050102010706020507" pitchFamily="18" charset="2"/>
              </a:rPr>
              <a:t> 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processo</a:t>
            </a:r>
            <a:r>
              <a:rPr lang="pt-BR" altLang="pt-BR" sz="1800" b="1" dirty="0">
                <a:sym typeface="Symbol" panose="05050102010706020507" pitchFamily="18" charset="2"/>
              </a:rPr>
              <a:t> ou 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procedimento</a:t>
            </a:r>
            <a:r>
              <a:rPr lang="pt-BR" altLang="pt-BR" sz="1800" b="1" dirty="0">
                <a:sym typeface="Symbol" panose="05050102010706020507" pitchFamily="18" charset="2"/>
              </a:rPr>
              <a:t> ?</a:t>
            </a:r>
          </a:p>
          <a:p>
            <a:pPr lvl="2" eaLnBrk="1" hangingPunct="1"/>
            <a:r>
              <a:rPr lang="pt-BR" altLang="pt-BR" sz="1800" b="1" dirty="0">
                <a:sym typeface="Symbol" panose="05050102010706020507" pitchFamily="18" charset="2"/>
              </a:rPr>
              <a:t> 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contraditório</a:t>
            </a:r>
            <a:r>
              <a:rPr lang="pt-BR" altLang="pt-BR" sz="1800" b="1" dirty="0">
                <a:sym typeface="Symbol" panose="05050102010706020507" pitchFamily="18" charset="2"/>
              </a:rPr>
              <a:t> ?</a:t>
            </a:r>
          </a:p>
          <a:p>
            <a:pPr lvl="2" eaLnBrk="1" hangingPunct="1"/>
            <a:r>
              <a:rPr lang="pt-BR" altLang="pt-BR" sz="1800" b="1" dirty="0">
                <a:sym typeface="Symbol" panose="05050102010706020507" pitchFamily="18" charset="2"/>
              </a:rPr>
              <a:t> 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princípios constitucionais </a:t>
            </a:r>
            <a:r>
              <a:rPr lang="pt-BR" altLang="pt-BR" sz="1800" b="1" dirty="0">
                <a:sym typeface="Symbol" panose="05050102010706020507" pitchFamily="18" charset="2"/>
              </a:rPr>
              <a:t>(art. 37) ?</a:t>
            </a:r>
          </a:p>
          <a:p>
            <a:pPr lvl="2" eaLnBrk="1" hangingPunct="1"/>
            <a:r>
              <a:rPr lang="pt-BR" altLang="pt-BR" sz="1800" b="1" dirty="0">
                <a:sym typeface="Symbol" panose="05050102010706020507" pitchFamily="18" charset="2"/>
              </a:rPr>
              <a:t> </a:t>
            </a:r>
            <a:r>
              <a:rPr lang="pt-BR" altLang="pt-BR" sz="1800" b="1" u="sng" dirty="0">
                <a:solidFill>
                  <a:srgbClr val="00FF00"/>
                </a:solidFill>
                <a:sym typeface="Symbol" panose="05050102010706020507" pitchFamily="18" charset="2"/>
              </a:rPr>
              <a:t>função</a:t>
            </a:r>
            <a:r>
              <a:rPr lang="pt-BR" altLang="pt-BR" sz="1800" b="1" dirty="0">
                <a:sym typeface="Symbol" panose="05050102010706020507" pitchFamily="18" charset="2"/>
              </a:rPr>
              <a:t> 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institucional</a:t>
            </a:r>
            <a:r>
              <a:rPr lang="pt-BR" altLang="pt-BR" sz="1800" b="1" dirty="0">
                <a:sym typeface="Symbol" panose="05050102010706020507" pitchFamily="18" charset="2"/>
              </a:rPr>
              <a:t> ou </a:t>
            </a:r>
            <a:r>
              <a:rPr lang="pt-BR" altLang="pt-BR" sz="1800" b="1" u="sng" dirty="0">
                <a:solidFill>
                  <a:srgbClr val="00FF00"/>
                </a:solidFill>
                <a:sym typeface="Symbol" panose="05050102010706020507" pitchFamily="18" charset="2"/>
              </a:rPr>
              <a:t>instrumento</a:t>
            </a:r>
            <a:r>
              <a:rPr lang="pt-BR" altLang="pt-BR" sz="1800" b="1" dirty="0">
                <a:sym typeface="Symbol" panose="05050102010706020507" pitchFamily="18" charset="2"/>
              </a:rPr>
              <a:t> ?</a:t>
            </a:r>
          </a:p>
          <a:p>
            <a:pPr lvl="2" eaLnBrk="1" hangingPunct="1"/>
            <a:r>
              <a:rPr lang="pt-BR" altLang="pt-BR" sz="1800" b="1" dirty="0">
                <a:sym typeface="Symbol" panose="05050102010706020507" pitchFamily="18" charset="2"/>
              </a:rPr>
              <a:t> 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necessário </a:t>
            </a:r>
            <a:r>
              <a:rPr lang="pt-BR" altLang="pt-BR" sz="1800" b="1" dirty="0">
                <a:sym typeface="Symbol" panose="05050102010706020507" pitchFamily="18" charset="2"/>
              </a:rPr>
              <a:t>ou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 dispensável</a:t>
            </a:r>
            <a:r>
              <a:rPr lang="pt-BR" altLang="pt-BR" sz="1800" b="1" dirty="0">
                <a:sym typeface="Symbol" panose="05050102010706020507" pitchFamily="18" charset="2"/>
              </a:rPr>
              <a:t> ?</a:t>
            </a:r>
          </a:p>
          <a:p>
            <a:pPr lvl="2" eaLnBrk="1" hangingPunct="1"/>
            <a:r>
              <a:rPr lang="pt-BR" altLang="pt-BR" sz="1800" b="1" dirty="0">
                <a:sym typeface="Symbol" panose="05050102010706020507" pitchFamily="18" charset="2"/>
              </a:rPr>
              <a:t> quais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 atuações a seu cargo? Só ACP ???</a:t>
            </a:r>
          </a:p>
        </p:txBody>
      </p:sp>
      <p:sp>
        <p:nvSpPr>
          <p:cNvPr id="9220" name="Espaço Reservado para Número de Slide 3">
            <a:extLst>
              <a:ext uri="{FF2B5EF4-FFF2-40B4-BE49-F238E27FC236}">
                <a16:creationId xmlns:a16="http://schemas.microsoft.com/office/drawing/2014/main" id="{7B8F2CD6-4973-4C5A-BD4A-9CC3EA2C4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21851AA5-84DC-4B1C-B769-024F2BFDE53A}" type="slidenum">
              <a:rPr lang="pt-BR" altLang="pt-BR" sz="1400">
                <a:solidFill>
                  <a:srgbClr val="FF9900"/>
                </a:solidFill>
              </a:rPr>
              <a:pPr eaLnBrk="1" hangingPunct="1">
                <a:buFontTx/>
                <a:buNone/>
              </a:pPr>
              <a:t>7</a:t>
            </a:fld>
            <a:endParaRPr lang="pt-BR" altLang="pt-BR" sz="1400">
              <a:solidFill>
                <a:srgbClr val="FF9900"/>
              </a:solidFill>
            </a:endParaRPr>
          </a:p>
        </p:txBody>
      </p:sp>
      <p:sp>
        <p:nvSpPr>
          <p:cNvPr id="5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2531D75-C96E-4A03-96DF-DFA265101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5">
            <a:extLst>
              <a:ext uri="{FF2B5EF4-FFF2-40B4-BE49-F238E27FC236}">
                <a16:creationId xmlns:a16="http://schemas.microsoft.com/office/drawing/2014/main" id="{E7BBBD87-43AE-46A0-A83B-4F583CABF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21751703-AABF-4B6C-A4AE-E287BE994E6A}" type="slidenum">
              <a:rPr lang="pt-BR" altLang="pt-BR" sz="1400">
                <a:solidFill>
                  <a:srgbClr val="FF9900"/>
                </a:solidFill>
              </a:rPr>
              <a:pPr eaLnBrk="1" hangingPunct="1">
                <a:buFontTx/>
                <a:buNone/>
              </a:pPr>
              <a:t>8</a:t>
            </a:fld>
            <a:endParaRPr lang="pt-BR" altLang="pt-BR" sz="1400">
              <a:solidFill>
                <a:srgbClr val="FF9900"/>
              </a:solidFill>
            </a:endParaRPr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20723094-19F4-4338-952D-6DAA7288B18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23863" y="260350"/>
            <a:ext cx="7772400" cy="695325"/>
          </a:xfrm>
        </p:spPr>
        <p:txBody>
          <a:bodyPr/>
          <a:lstStyle/>
          <a:p>
            <a:pPr eaLnBrk="1" hangingPunct="1"/>
            <a:r>
              <a:rPr lang="pt-BR" altLang="pt-BR" b="1">
                <a:sym typeface="Symbol" panose="05050102010706020507" pitchFamily="18" charset="2"/>
              </a:rPr>
              <a:t>Procedimentos análogos</a:t>
            </a:r>
            <a:endParaRPr lang="pt-BR" altLang="pt-BR" b="1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E3955390-FDEB-4A40-8189-3D0FF40BB5C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1392404"/>
            <a:ext cx="8534400" cy="4608513"/>
          </a:xfrm>
        </p:spPr>
        <p:txBody>
          <a:bodyPr/>
          <a:lstStyle/>
          <a:p>
            <a:pPr lvl="1" algn="l" eaLnBrk="1" hangingPunct="1">
              <a:buFontTx/>
              <a:buChar char="–"/>
            </a:pPr>
            <a:r>
              <a:rPr lang="pt-BR" altLang="pt-BR" b="1" dirty="0">
                <a:sym typeface="Symbol" panose="05050102010706020507" pitchFamily="18" charset="2"/>
              </a:rPr>
              <a:t> Procedimentos admin. </a:t>
            </a:r>
            <a:r>
              <a:rPr lang="pt-BR" altLang="pt-BR" b="1" u="sng" dirty="0">
                <a:sym typeface="Symbol" panose="05050102010706020507" pitchFamily="18" charset="2"/>
              </a:rPr>
              <a:t>preparatórios</a:t>
            </a:r>
            <a:r>
              <a:rPr lang="pt-BR" altLang="pt-BR" b="1" dirty="0">
                <a:sym typeface="Symbol" panose="05050102010706020507" pitchFamily="18" charset="2"/>
              </a:rPr>
              <a:t> </a:t>
            </a:r>
          </a:p>
          <a:p>
            <a:pPr lvl="2" algn="l" eaLnBrk="1" hangingPunct="1"/>
            <a:r>
              <a:rPr lang="pt-BR" altLang="pt-BR" sz="2000" b="1" dirty="0">
                <a:sym typeface="Symbol" panose="05050102010706020507" pitchFamily="18" charset="2"/>
              </a:rPr>
              <a:t>—Res. n. 23/07 – CNMP, art. 2º, § 4º; LOEMP art. 106, § 1º </a:t>
            </a:r>
          </a:p>
          <a:p>
            <a:pPr lvl="2" algn="l" eaLnBrk="1" hangingPunct="1"/>
            <a:r>
              <a:rPr lang="pt-BR" altLang="pt-BR" sz="2000" b="1" dirty="0">
                <a:sym typeface="Symbol" panose="05050102010706020507" pitchFamily="18" charset="2"/>
              </a:rPr>
              <a:t>— sempre que necessário para formar seu convencimento</a:t>
            </a:r>
          </a:p>
          <a:p>
            <a:pPr lvl="2" algn="l" eaLnBrk="1" hangingPunct="1"/>
            <a:r>
              <a:rPr lang="pt-BR" altLang="pt-BR" sz="2000" b="1" dirty="0">
                <a:sym typeface="Symbol" panose="05050102010706020507" pitchFamily="18" charset="2"/>
              </a:rPr>
              <a:t>— p/ esclarecimentos complementares e saber se é caso IC 	</a:t>
            </a:r>
            <a:r>
              <a:rPr lang="pt-BR" altLang="pt-BR" sz="1600" b="1" dirty="0">
                <a:solidFill>
                  <a:srgbClr val="FFFF00"/>
                </a:solidFill>
                <a:sym typeface="Symbol" panose="05050102010706020507" pitchFamily="18" charset="2"/>
              </a:rPr>
              <a:t>90 dias, </a:t>
            </a:r>
            <a:r>
              <a:rPr lang="pt-BR" altLang="pt-BR" sz="1600" b="1" dirty="0" err="1">
                <a:solidFill>
                  <a:srgbClr val="FFFF00"/>
                </a:solidFill>
                <a:sym typeface="Symbol" panose="05050102010706020507" pitchFamily="18" charset="2"/>
              </a:rPr>
              <a:t>prorrog</a:t>
            </a:r>
            <a:r>
              <a:rPr lang="pt-BR" altLang="pt-BR" sz="1600" b="1" dirty="0">
                <a:solidFill>
                  <a:srgbClr val="FFFF00"/>
                </a:solidFill>
                <a:sym typeface="Symbol" panose="05050102010706020507" pitchFamily="18" charset="2"/>
              </a:rPr>
              <a:t>. 1 vez – Res. n. 23/07, art. 2º, § 6º</a:t>
            </a:r>
          </a:p>
          <a:p>
            <a:pPr lvl="1" algn="l" eaLnBrk="1" hangingPunct="1"/>
            <a:r>
              <a:rPr lang="pt-BR" altLang="pt-BR" sz="1600" b="1" dirty="0">
                <a:sym typeface="Symbol" panose="05050102010706020507" pitchFamily="18" charset="2"/>
              </a:rPr>
              <a:t>— </a:t>
            </a:r>
            <a:r>
              <a:rPr lang="pt-BR" altLang="pt-BR" sz="2400" b="1" dirty="0">
                <a:sym typeface="Symbol" panose="05050102010706020507" pitchFamily="18" charset="2"/>
              </a:rPr>
              <a:t>Todos: “</a:t>
            </a:r>
            <a:r>
              <a:rPr lang="pt-BR" altLang="pt-BR" sz="2400" b="1" dirty="0">
                <a:solidFill>
                  <a:srgbClr val="FF9900"/>
                </a:solidFill>
                <a:sym typeface="Symbol" panose="05050102010706020507" pitchFamily="18" charset="2"/>
              </a:rPr>
              <a:t>peças de informação</a:t>
            </a:r>
            <a:r>
              <a:rPr lang="pt-BR" altLang="pt-BR" sz="2400" b="1" dirty="0">
                <a:sym typeface="Symbol" panose="05050102010706020507" pitchFamily="18" charset="2"/>
              </a:rPr>
              <a:t>” </a:t>
            </a:r>
          </a:p>
          <a:p>
            <a:pPr lvl="2" algn="l" eaLnBrk="1" hangingPunct="1"/>
            <a:r>
              <a:rPr lang="pt-BR" altLang="pt-BR" sz="1600" b="1" dirty="0">
                <a:sym typeface="Symbol" panose="05050102010706020507" pitchFamily="18" charset="2"/>
              </a:rPr>
              <a:t>Expressão de tradição no CPP (arts. 28, 46, 67)</a:t>
            </a:r>
            <a:endParaRPr lang="pt-BR" altLang="pt-BR" sz="2000" b="1" dirty="0">
              <a:sym typeface="Symbol" panose="05050102010706020507" pitchFamily="18" charset="2"/>
            </a:endParaRPr>
          </a:p>
          <a:p>
            <a:pPr lvl="2" algn="l" eaLnBrk="1" hangingPunct="1"/>
            <a:r>
              <a:rPr lang="pt-BR" altLang="pt-BR" sz="2000" b="1" dirty="0">
                <a:sym typeface="Symbol" panose="05050102010706020507" pitchFamily="18" charset="2"/>
              </a:rPr>
              <a:t>Elementos de convicção para MP </a:t>
            </a:r>
          </a:p>
          <a:p>
            <a:pPr lvl="2" algn="l" eaLnBrk="1" hangingPunct="1"/>
            <a:r>
              <a:rPr lang="pt-BR" altLang="pt-BR" sz="2000" b="1" dirty="0">
                <a:sym typeface="Symbol" panose="05050102010706020507" pitchFamily="18" charset="2"/>
              </a:rPr>
              <a:t>Tratamento comum:</a:t>
            </a:r>
          </a:p>
          <a:p>
            <a:pPr lvl="3" algn="l" eaLnBrk="1" hangingPunct="1"/>
            <a:r>
              <a:rPr lang="pt-BR" altLang="pt-BR" sz="1600" b="1" dirty="0">
                <a:sym typeface="Symbol" panose="05050102010706020507" pitchFamily="18" charset="2"/>
              </a:rPr>
              <a:t>	 </a:t>
            </a:r>
            <a:r>
              <a:rPr lang="pt-BR" altLang="pt-BR" sz="1600" b="1" dirty="0">
                <a:solidFill>
                  <a:srgbClr val="FFFF00"/>
                </a:solidFill>
                <a:sym typeface="Symbol" panose="05050102010706020507" pitchFamily="18" charset="2"/>
              </a:rPr>
              <a:t>LACP – arts. 8º e 9º </a:t>
            </a:r>
          </a:p>
          <a:p>
            <a:pPr lvl="3" algn="l" eaLnBrk="1" hangingPunct="1"/>
            <a:r>
              <a:rPr lang="pt-BR" altLang="pt-BR" sz="1600" b="1" dirty="0">
                <a:solidFill>
                  <a:srgbClr val="FFFF00"/>
                </a:solidFill>
                <a:sym typeface="Symbol" panose="05050102010706020507" pitchFamily="18" charset="2"/>
              </a:rPr>
              <a:t>	 </a:t>
            </a:r>
            <a:r>
              <a:rPr lang="pt-BR" altLang="pt-BR" sz="1600" b="1" dirty="0" err="1">
                <a:solidFill>
                  <a:srgbClr val="FFFF00"/>
                </a:solidFill>
                <a:sym typeface="Symbol" panose="05050102010706020507" pitchFamily="18" charset="2"/>
              </a:rPr>
              <a:t>Súm</a:t>
            </a:r>
            <a:r>
              <a:rPr lang="pt-BR" altLang="pt-BR" sz="1600" b="1" dirty="0">
                <a:solidFill>
                  <a:srgbClr val="FFFF00"/>
                </a:solidFill>
                <a:sym typeface="Symbol" panose="05050102010706020507" pitchFamily="18" charset="2"/>
              </a:rPr>
              <a:t>. 12 – CSMP </a:t>
            </a:r>
            <a:endParaRPr lang="pt-BR" altLang="pt-BR" sz="1600" b="1" dirty="0">
              <a:solidFill>
                <a:srgbClr val="FFFF00"/>
              </a:solidFill>
            </a:endParaRPr>
          </a:p>
          <a:p>
            <a:pPr lvl="2" algn="l" eaLnBrk="1" hangingPunct="1"/>
            <a:endParaRPr lang="pt-BR" altLang="pt-BR" sz="1600" b="1" dirty="0">
              <a:sym typeface="Symbol" panose="05050102010706020507" pitchFamily="18" charset="2"/>
            </a:endParaRPr>
          </a:p>
        </p:txBody>
      </p:sp>
      <p:sp>
        <p:nvSpPr>
          <p:cNvPr id="32772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A3825206-FC87-4F9D-8D16-89FE9AFB6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771" grpId="0" build="p" autoUpdateAnimBg="0"/>
      <p:bldP spid="3277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9AE652-2160-4DC6-87DA-F0CA76F4F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188" y="62876"/>
            <a:ext cx="8229600" cy="701828"/>
          </a:xfrm>
        </p:spPr>
        <p:txBody>
          <a:bodyPr/>
          <a:lstStyle/>
          <a:p>
            <a:r>
              <a:rPr lang="pt-BR" sz="4000" dirty="0"/>
              <a:t>Importância da investigação prévia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CD9896-CCC9-4FF6-9D41-5E247791B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692696"/>
            <a:ext cx="8712968" cy="3744416"/>
          </a:xfrm>
        </p:spPr>
        <p:txBody>
          <a:bodyPr/>
          <a:lstStyle/>
          <a:p>
            <a:r>
              <a:rPr lang="pt-BR" sz="2400" dirty="0">
                <a:solidFill>
                  <a:srgbClr val="FFFF00"/>
                </a:solidFill>
              </a:rPr>
              <a:t>Não só p/ colher elementos para ACP</a:t>
            </a:r>
          </a:p>
          <a:p>
            <a:r>
              <a:rPr lang="pt-BR" sz="2400" dirty="0">
                <a:solidFill>
                  <a:srgbClr val="FFFF00"/>
                </a:solidFill>
              </a:rPr>
              <a:t>Tb p/ outras atribuições a seu cargo</a:t>
            </a:r>
          </a:p>
          <a:p>
            <a:pPr lvl="1"/>
            <a:r>
              <a:rPr lang="pt-BR" sz="2000" dirty="0">
                <a:solidFill>
                  <a:srgbClr val="FFFF00"/>
                </a:solidFill>
              </a:rPr>
              <a:t>Preparar audiências públicas, expedição de recomendações</a:t>
            </a:r>
          </a:p>
          <a:p>
            <a:pPr lvl="1"/>
            <a:r>
              <a:rPr lang="pt-BR" sz="2000" dirty="0">
                <a:solidFill>
                  <a:srgbClr val="FFFF00"/>
                </a:solidFill>
              </a:rPr>
              <a:t>Indiretamente – até mesmo eventuais consequências penais…</a:t>
            </a:r>
          </a:p>
          <a:p>
            <a:pPr lvl="1"/>
            <a:r>
              <a:rPr lang="pt-BR" sz="2000" dirty="0">
                <a:solidFill>
                  <a:srgbClr val="FFFF00"/>
                </a:solidFill>
              </a:rPr>
              <a:t>Preparar </a:t>
            </a:r>
            <a:r>
              <a:rPr lang="pt-BR" sz="2000" u="sng" dirty="0">
                <a:solidFill>
                  <a:srgbClr val="FFFF00"/>
                </a:solidFill>
              </a:rPr>
              <a:t>acordos</a:t>
            </a:r>
          </a:p>
          <a:p>
            <a:pPr lvl="2"/>
            <a:r>
              <a:rPr lang="pt-BR" sz="1600" dirty="0"/>
              <a:t>A autocomposição em matéria de interesses coletivos: encurta caminho</a:t>
            </a:r>
          </a:p>
          <a:p>
            <a:pPr lvl="2"/>
            <a:r>
              <a:rPr lang="pt-BR" sz="1600" dirty="0"/>
              <a:t>O que se quer é </a:t>
            </a:r>
            <a:r>
              <a:rPr lang="pt-BR" sz="1600" i="1" dirty="0"/>
              <a:t>segurança jurídica</a:t>
            </a:r>
          </a:p>
          <a:p>
            <a:pPr lvl="2"/>
            <a:r>
              <a:rPr lang="pt-BR" sz="1600" dirty="0"/>
              <a:t>Acordos são preferíveis às ações judiciais, ainda que sejam bem propostas</a:t>
            </a:r>
          </a:p>
          <a:p>
            <a:pPr lvl="2"/>
            <a:r>
              <a:rPr lang="pt-BR" sz="1600" dirty="0"/>
              <a:t>Ações judiciais podem levar décadas / resultados aleatórios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CD420A7-1B40-4CE5-8458-CE0B16E68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BCF5-8E83-4F21-8127-21E6EAB6BDB8}" type="slidenum">
              <a:rPr lang="pt-BR" altLang="pt-BR" smtClean="0"/>
              <a:pPr/>
              <a:t>9</a:t>
            </a:fld>
            <a:endParaRPr lang="pt-BR" alt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27E0C61-42D2-488E-92AA-13FC3DD18044}"/>
              </a:ext>
            </a:extLst>
          </p:cNvPr>
          <p:cNvSpPr txBox="1"/>
          <p:nvPr/>
        </p:nvSpPr>
        <p:spPr>
          <a:xfrm>
            <a:off x="637220" y="3949212"/>
            <a:ext cx="7941568" cy="2296013"/>
          </a:xfrm>
          <a:prstGeom prst="rect">
            <a:avLst/>
          </a:prstGeom>
          <a:solidFill>
            <a:srgbClr val="FFFF00"/>
          </a:solidFill>
          <a:ln w="47625">
            <a:solidFill>
              <a:srgbClr val="FF0000"/>
            </a:solidFill>
          </a:ln>
          <a:effectLst>
            <a:softEdge rad="0"/>
          </a:effectLst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b="1" dirty="0">
                <a:solidFill>
                  <a:srgbClr val="0033CC"/>
                </a:solidFill>
              </a:rPr>
              <a:t>Pressuposto dos acordos:</a:t>
            </a:r>
          </a:p>
          <a:p>
            <a:pPr lvl="1">
              <a:buNone/>
            </a:pPr>
            <a:r>
              <a:rPr lang="pt-BR" sz="2400" b="1" dirty="0">
                <a:solidFill>
                  <a:srgbClr val="0033CC"/>
                </a:solidFill>
              </a:rPr>
              <a:t>⇒ </a:t>
            </a:r>
            <a:r>
              <a:rPr lang="pt-BR" sz="2400" b="1" u="sng" dirty="0">
                <a:solidFill>
                  <a:srgbClr val="0033CC"/>
                </a:solidFill>
              </a:rPr>
              <a:t>Prévia investigação</a:t>
            </a:r>
            <a:r>
              <a:rPr lang="pt-BR" sz="2400" b="1" dirty="0">
                <a:solidFill>
                  <a:srgbClr val="0033CC"/>
                </a:solidFill>
              </a:rPr>
              <a:t> </a:t>
            </a:r>
          </a:p>
          <a:p>
            <a:pPr lvl="1">
              <a:buNone/>
            </a:pPr>
            <a:r>
              <a:rPr lang="pt-BR" sz="2400" dirty="0">
                <a:solidFill>
                  <a:srgbClr val="0033CC"/>
                </a:solidFill>
              </a:rPr>
              <a:t>    </a:t>
            </a:r>
            <a:r>
              <a:rPr lang="pt-BR" sz="2400" b="1" u="sng" dirty="0">
                <a:solidFill>
                  <a:srgbClr val="0033CC"/>
                </a:solidFill>
              </a:rPr>
              <a:t>Razão</a:t>
            </a:r>
            <a:r>
              <a:rPr lang="pt-BR" sz="2400" dirty="0">
                <a:solidFill>
                  <a:srgbClr val="0033CC"/>
                </a:solidFill>
              </a:rPr>
              <a:t>: evitar acordos precipitados</a:t>
            </a:r>
          </a:p>
          <a:p>
            <a:pPr lvl="1">
              <a:buNone/>
            </a:pPr>
            <a:r>
              <a:rPr lang="pt-BR" sz="2400" dirty="0">
                <a:solidFill>
                  <a:srgbClr val="0033CC"/>
                </a:solidFill>
              </a:rPr>
              <a:t>		[complexidade na </a:t>
            </a:r>
            <a:r>
              <a:rPr lang="pt-BR" sz="2400" b="1" u="sng" dirty="0">
                <a:solidFill>
                  <a:srgbClr val="0033CC"/>
                </a:solidFill>
              </a:rPr>
              <a:t>identificação</a:t>
            </a:r>
            <a:r>
              <a:rPr lang="pt-BR" sz="2400" dirty="0">
                <a:solidFill>
                  <a:srgbClr val="0033CC"/>
                </a:solidFill>
              </a:rPr>
              <a:t> e na 			</a:t>
            </a:r>
            <a:r>
              <a:rPr lang="pt-BR" sz="2400" b="1" u="sng" dirty="0">
                <a:solidFill>
                  <a:srgbClr val="0033CC"/>
                </a:solidFill>
              </a:rPr>
              <a:t>avaliação</a:t>
            </a:r>
            <a:r>
              <a:rPr lang="pt-BR" sz="2400" dirty="0">
                <a:solidFill>
                  <a:srgbClr val="0033CC"/>
                </a:solidFill>
              </a:rPr>
              <a:t> dos danos]</a:t>
            </a:r>
          </a:p>
        </p:txBody>
      </p:sp>
    </p:spTree>
    <p:extLst>
      <p:ext uri="{BB962C8B-B14F-4D97-AF65-F5344CB8AC3E}">
        <p14:creationId xmlns:p14="http://schemas.microsoft.com/office/powerpoint/2010/main" val="2601957623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pt-BR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pt-BR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ngrenagens">
  <a:themeElements>
    <a:clrScheme name="">
      <a:dk1>
        <a:srgbClr val="3C2924"/>
      </a:dk1>
      <a:lt1>
        <a:srgbClr val="EAEAEA"/>
      </a:lt1>
      <a:dk2>
        <a:srgbClr val="000000"/>
      </a:dk2>
      <a:lt2>
        <a:srgbClr val="EBD189"/>
      </a:lt2>
      <a:accent1>
        <a:srgbClr val="FCAB40"/>
      </a:accent1>
      <a:accent2>
        <a:srgbClr val="633D4E"/>
      </a:accent2>
      <a:accent3>
        <a:srgbClr val="AAAAAA"/>
      </a:accent3>
      <a:accent4>
        <a:srgbClr val="C8C8C8"/>
      </a:accent4>
      <a:accent5>
        <a:srgbClr val="FDD2AF"/>
      </a:accent5>
      <a:accent6>
        <a:srgbClr val="593646"/>
      </a:accent6>
      <a:hlink>
        <a:srgbClr val="FFCC66"/>
      </a:hlink>
      <a:folHlink>
        <a:srgbClr val="99CC00"/>
      </a:folHlink>
    </a:clrScheme>
    <a:fontScheme name="Engrenage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Engrenagens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renagens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renagens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renagens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renagens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renagens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renagens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3583</TotalTime>
  <Words>4448</Words>
  <Application>Microsoft Office PowerPoint</Application>
  <PresentationFormat>Apresentação na tela (4:3)</PresentationFormat>
  <Paragraphs>562</Paragraphs>
  <Slides>56</Slides>
  <Notes>27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56</vt:i4>
      </vt:variant>
    </vt:vector>
  </HeadingPairs>
  <TitlesOfParts>
    <vt:vector size="65" baseType="lpstr">
      <vt:lpstr>Arial</vt:lpstr>
      <vt:lpstr>Arial Black</vt:lpstr>
      <vt:lpstr>Arial Narrow</vt:lpstr>
      <vt:lpstr>Symbol</vt:lpstr>
      <vt:lpstr>Times New Roman</vt:lpstr>
      <vt:lpstr>Wingdings</vt:lpstr>
      <vt:lpstr>Design padrão</vt:lpstr>
      <vt:lpstr>Engrenagens</vt:lpstr>
      <vt:lpstr>PHOTO-PAINT</vt:lpstr>
      <vt:lpstr>PUC – Curso de Especialização em  Direito Ambiental e Gestão Estratégica da Sustentabilidade Módulo III (Politicas Urbano-ambientais e Tutelas administrativa e judicial do meio ambiente)    A atuação do Ministério Público  do IC à propositura da ACP      Hugo Nigro Mazzilli  (14-04-2023) </vt:lpstr>
      <vt:lpstr> Esta apresentação </vt:lpstr>
      <vt:lpstr>Inquérito civil   a revolução no MP</vt:lpstr>
      <vt:lpstr>Como surgiu o IC ?</vt:lpstr>
      <vt:lpstr>Precursor do IC… José Fernando da Silva Lopes (G.E. Ourinhos, 1980)</vt:lpstr>
      <vt:lpstr>Origens do IC …</vt:lpstr>
      <vt:lpstr>Conceito de IC</vt:lpstr>
      <vt:lpstr>Procedimentos análogos</vt:lpstr>
      <vt:lpstr>Importância da investigação prévia</vt:lpstr>
      <vt:lpstr>Objeto do IC</vt:lpstr>
      <vt:lpstr>O MP pode investigar crimes?</vt:lpstr>
      <vt:lpstr>Não existe  exclusividade investigatória</vt:lpstr>
      <vt:lpstr>O MP pode fazer investigações para fins penais, mas há resistências</vt:lpstr>
      <vt:lpstr>Valor do IC</vt:lpstr>
      <vt:lpstr>1ª Fase: Instauração</vt:lpstr>
      <vt:lpstr>Efeitos da instauração – I</vt:lpstr>
      <vt:lpstr>Efeitos da instauração – II</vt:lpstr>
      <vt:lpstr>2ª Fase: Instrução — I</vt:lpstr>
      <vt:lpstr>Instrução — II</vt:lpstr>
      <vt:lpstr>Instrução — III</vt:lpstr>
      <vt:lpstr>Publicidade no IC</vt:lpstr>
      <vt:lpstr>3ª Fase: arquivamento</vt:lpstr>
      <vt:lpstr>Controle do arquivamento</vt:lpstr>
      <vt:lpstr>Efeitos do arquivamento do Inquérito Civil</vt:lpstr>
      <vt:lpstr>Conflito de atribuições no IC</vt:lpstr>
      <vt:lpstr>O Advogado e o IC - I</vt:lpstr>
      <vt:lpstr>O Advogado e o IC - II</vt:lpstr>
      <vt:lpstr>Controle de legalidade no IC</vt:lpstr>
      <vt:lpstr>Recursos</vt:lpstr>
      <vt:lpstr>Crítica ao instrumento (IC)</vt:lpstr>
      <vt:lpstr>A conveniência de uma regulamentação federal…</vt:lpstr>
      <vt:lpstr>Conclusão sobre o IC:</vt:lpstr>
      <vt:lpstr>Apresentação do PowerPoint</vt:lpstr>
      <vt:lpstr>Por que um processo coletivo especial ?</vt:lpstr>
      <vt:lpstr>Evolução do processo coletivo</vt:lpstr>
      <vt:lpstr>As espécies de interesses transindividuais [ objeto do processo coletivo ]  (interesses coletivos lato sensu)</vt:lpstr>
      <vt:lpstr>Para distingui-los, tomamos 2 características básicas:</vt:lpstr>
      <vt:lpstr>Interesses transindividuais</vt:lpstr>
      <vt:lpstr>Em suma:</vt:lpstr>
      <vt:lpstr>A questão da divisibilidade</vt:lpstr>
      <vt:lpstr>No tocante à ACP: Há vários legitimados ativos</vt:lpstr>
      <vt:lpstr>Legitimação ativa do MP (1)</vt:lpstr>
      <vt:lpstr>Legitimação ativa do MP (2)</vt:lpstr>
      <vt:lpstr>Hoje, o objeto da LACP</vt:lpstr>
      <vt:lpstr>O parágrafo único…</vt:lpstr>
      <vt:lpstr>Causa espécie…</vt:lpstr>
      <vt:lpstr>A tutela coletiva   direito fundamental</vt:lpstr>
      <vt:lpstr>Mera desculpa:</vt:lpstr>
      <vt:lpstr>Controle de políticas públicas</vt:lpstr>
      <vt:lpstr>Em conclusão, a tutela coletiva</vt:lpstr>
      <vt:lpstr>Apresentação do PowerPoint</vt:lpstr>
      <vt:lpstr>Resistências ao próprio MP…</vt:lpstr>
      <vt:lpstr>Enfim</vt:lpstr>
      <vt:lpstr>Questões práticas para discussão</vt:lpstr>
      <vt:lpstr>Material indicado para leitura</vt:lpstr>
      <vt:lpstr>Apresentação do PowerPoint</vt:lpstr>
    </vt:vector>
  </TitlesOfParts>
  <Company>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INQUÉRITO CIVIL —  Origens, conceito, valor e objeto</dc:title>
  <dc:creator>Hugo</dc:creator>
  <cp:lastModifiedBy> </cp:lastModifiedBy>
  <cp:revision>314</cp:revision>
  <cp:lastPrinted>2015-03-12T19:47:05Z</cp:lastPrinted>
  <dcterms:created xsi:type="dcterms:W3CDTF">2004-04-14T01:20:46Z</dcterms:created>
  <dcterms:modified xsi:type="dcterms:W3CDTF">2023-04-14T21:20:20Z</dcterms:modified>
</cp:coreProperties>
</file>